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702" r:id="rId3"/>
    <p:sldMasterId id="2147483715" r:id="rId4"/>
  </p:sldMasterIdLst>
  <p:notesMasterIdLst>
    <p:notesMasterId r:id="rId56"/>
  </p:notesMasterIdLst>
  <p:sldIdLst>
    <p:sldId id="256" r:id="rId5"/>
    <p:sldId id="327" r:id="rId6"/>
    <p:sldId id="258" r:id="rId7"/>
    <p:sldId id="329" r:id="rId8"/>
    <p:sldId id="345" r:id="rId9"/>
    <p:sldId id="349" r:id="rId10"/>
    <p:sldId id="339" r:id="rId11"/>
    <p:sldId id="306" r:id="rId12"/>
    <p:sldId id="307" r:id="rId13"/>
    <p:sldId id="342" r:id="rId14"/>
    <p:sldId id="308" r:id="rId15"/>
    <p:sldId id="330" r:id="rId16"/>
    <p:sldId id="334" r:id="rId17"/>
    <p:sldId id="331" r:id="rId18"/>
    <p:sldId id="336" r:id="rId19"/>
    <p:sldId id="338" r:id="rId20"/>
    <p:sldId id="317" r:id="rId21"/>
    <p:sldId id="313" r:id="rId22"/>
    <p:sldId id="314" r:id="rId23"/>
    <p:sldId id="315" r:id="rId24"/>
    <p:sldId id="265" r:id="rId25"/>
    <p:sldId id="267" r:id="rId26"/>
    <p:sldId id="269" r:id="rId27"/>
    <p:sldId id="316" r:id="rId28"/>
    <p:sldId id="346" r:id="rId29"/>
    <p:sldId id="321" r:id="rId30"/>
    <p:sldId id="350" r:id="rId31"/>
    <p:sldId id="295" r:id="rId32"/>
    <p:sldId id="302" r:id="rId33"/>
    <p:sldId id="296" r:id="rId34"/>
    <p:sldId id="276" r:id="rId35"/>
    <p:sldId id="277" r:id="rId36"/>
    <p:sldId id="278" r:id="rId37"/>
    <p:sldId id="279" r:id="rId38"/>
    <p:sldId id="282" r:id="rId39"/>
    <p:sldId id="352" r:id="rId40"/>
    <p:sldId id="351" r:id="rId41"/>
    <p:sldId id="281" r:id="rId42"/>
    <p:sldId id="298" r:id="rId43"/>
    <p:sldId id="283" r:id="rId44"/>
    <p:sldId id="284" r:id="rId45"/>
    <p:sldId id="285" r:id="rId46"/>
    <p:sldId id="286" r:id="rId47"/>
    <p:sldId id="353" r:id="rId48"/>
    <p:sldId id="297" r:id="rId49"/>
    <p:sldId id="355" r:id="rId50"/>
    <p:sldId id="291" r:id="rId51"/>
    <p:sldId id="287" r:id="rId52"/>
    <p:sldId id="288" r:id="rId53"/>
    <p:sldId id="290" r:id="rId54"/>
    <p:sldId id="289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F36F083-C644-468F-924E-08A5EAC2B049}">
          <p14:sldIdLst>
            <p14:sldId id="256"/>
            <p14:sldId id="327"/>
            <p14:sldId id="258"/>
            <p14:sldId id="329"/>
            <p14:sldId id="345"/>
            <p14:sldId id="349"/>
            <p14:sldId id="339"/>
            <p14:sldId id="306"/>
            <p14:sldId id="307"/>
            <p14:sldId id="342"/>
            <p14:sldId id="308"/>
            <p14:sldId id="330"/>
            <p14:sldId id="334"/>
            <p14:sldId id="331"/>
            <p14:sldId id="336"/>
            <p14:sldId id="338"/>
            <p14:sldId id="317"/>
            <p14:sldId id="313"/>
            <p14:sldId id="314"/>
            <p14:sldId id="315"/>
            <p14:sldId id="265"/>
            <p14:sldId id="267"/>
            <p14:sldId id="269"/>
            <p14:sldId id="316"/>
            <p14:sldId id="346"/>
            <p14:sldId id="321"/>
          </p14:sldIdLst>
        </p14:section>
        <p14:section name="제목 없는 구역" id="{01F98EAB-6C61-4323-90C8-662F6B0B5054}">
          <p14:sldIdLst>
            <p14:sldId id="350"/>
            <p14:sldId id="295"/>
            <p14:sldId id="302"/>
            <p14:sldId id="296"/>
            <p14:sldId id="276"/>
            <p14:sldId id="277"/>
            <p14:sldId id="278"/>
            <p14:sldId id="279"/>
            <p14:sldId id="282"/>
            <p14:sldId id="352"/>
            <p14:sldId id="351"/>
            <p14:sldId id="281"/>
            <p14:sldId id="298"/>
            <p14:sldId id="283"/>
            <p14:sldId id="284"/>
            <p14:sldId id="285"/>
            <p14:sldId id="286"/>
            <p14:sldId id="353"/>
            <p14:sldId id="297"/>
            <p14:sldId id="355"/>
            <p14:sldId id="291"/>
            <p14:sldId id="287"/>
            <p14:sldId id="288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3300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7326C-F970-4006-A313-7B42833C4257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33920-DCE6-4932-93FB-E55AD512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971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523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54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551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244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5499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79370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9511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6958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3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5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977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500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4BF05475-D56D-4B01-9591-8482C83788E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0758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F3F549E9-2A03-4B34-AE81-3DB1F6D8A5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3204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7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902F11AC-6C12-45F4-9E08-E0EC52BF120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7909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E3C738A9-14E0-4F8E-9397-412FD9A328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8269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41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41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EE0BDBAA-2107-4D11-A097-27CD4A5C3C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579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1D5F91B4-617F-4449-9D50-E28624AC81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4799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AF015E4F-20A1-4B46-BA04-017DD68756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0858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12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4DD80C53-6B3C-4D14-9998-CD66715BFA1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110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94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99C8643B-9D8E-4203-BF00-BDA72A621E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55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7450F3E5-7801-4CC7-BB14-BA3BA6FE450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3331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3" y="609600"/>
            <a:ext cx="7569200" cy="5486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D8D7DA5C-4898-4B93-BD7E-5EB13014142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7994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D0BD7E25-520C-4940-A7E7-34934117777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5241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500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4BF05475-D56D-4B01-9591-8482C83788E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7097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F3F549E9-2A03-4B34-AE81-3DB1F6D8A5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5910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7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902F11AC-6C12-45F4-9E08-E0EC52BF120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6395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E3C738A9-14E0-4F8E-9397-412FD9A328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40077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41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41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EE0BDBAA-2107-4D11-A097-27CD4A5C3C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24963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1D5F91B4-617F-4449-9D50-E28624AC81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631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781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AF015E4F-20A1-4B46-BA04-017DD68756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9551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12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4DD80C53-6B3C-4D14-9998-CD66715BFA1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55471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99C8643B-9D8E-4203-BF00-BDA72A621E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70587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7450F3E5-7801-4CC7-BB14-BA3BA6FE450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3593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3" y="609600"/>
            <a:ext cx="7569200" cy="5486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D8D7DA5C-4898-4B93-BD7E-5EB13014142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85418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D0BD7E25-520C-4940-A7E7-34934117777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6809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500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4BF05475-D56D-4B01-9591-8482C83788E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33881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F3F549E9-2A03-4B34-AE81-3DB1F6D8A5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072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7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902F11AC-6C12-45F4-9E08-E0EC52BF120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14097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E3C738A9-14E0-4F8E-9397-412FD9A328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622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9054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41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41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EE0BDBAA-2107-4D11-A097-27CD4A5C3C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62095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1D5F91B4-617F-4449-9D50-E28624AC81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14540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AF015E4F-20A1-4B46-BA04-017DD68756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10812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12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4DD80C53-6B3C-4D14-9998-CD66715BFA1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873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99C8643B-9D8E-4203-BF00-BDA72A621E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65115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7450F3E5-7801-4CC7-BB14-BA3BA6FE450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28675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3" y="609600"/>
            <a:ext cx="7569200" cy="5486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D8D7DA5C-4898-4B93-BD7E-5EB13014142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29235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D0BD7E25-520C-4940-A7E7-34934117777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867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49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97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03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29048-FE5E-4717-A848-8EA8AF788DC5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6CBD4-A277-445F-AC72-9E880101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61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>
                <a:solidFill>
                  <a:srgbClr val="000000"/>
                </a:solidFill>
                <a:latin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i="0">
                <a:solidFill>
                  <a:srgbClr val="000000"/>
                </a:solidFill>
                <a:latin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55676A-C493-4025-B8E1-713A61564F22}" type="slidenum">
              <a:rPr kumimoji="1" lang="en-US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57957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>
                <a:solidFill>
                  <a:srgbClr val="000000"/>
                </a:solidFill>
                <a:latin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i="0">
                <a:solidFill>
                  <a:srgbClr val="000000"/>
                </a:solidFill>
                <a:latin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55676A-C493-4025-B8E1-713A61564F22}" type="slidenum">
              <a:rPr kumimoji="1" lang="en-US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2516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>
                <a:solidFill>
                  <a:srgbClr val="000000"/>
                </a:solidFill>
                <a:latin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i="0">
                <a:solidFill>
                  <a:srgbClr val="000000"/>
                </a:solidFill>
                <a:latin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55676A-C493-4025-B8E1-713A61564F22}" type="slidenum">
              <a:rPr kumimoji="1" lang="en-US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62820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4.png"/><Relationship Id="rId4" Type="http://schemas.openxmlformats.org/officeDocument/2006/relationships/image" Target="../media/image41.wmf"/><Relationship Id="rId9" Type="http://schemas.openxmlformats.org/officeDocument/2006/relationships/image" Target="../media/image43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7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9.png"/><Relationship Id="rId4" Type="http://schemas.openxmlformats.org/officeDocument/2006/relationships/image" Target="../media/image48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60.png"/><Relationship Id="rId7" Type="http://schemas.openxmlformats.org/officeDocument/2006/relationships/image" Target="../media/image57.wmf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8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8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73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77.png"/><Relationship Id="rId4" Type="http://schemas.openxmlformats.org/officeDocument/2006/relationships/image" Target="../media/image5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0.png"/><Relationship Id="rId5" Type="http://schemas.openxmlformats.org/officeDocument/2006/relationships/image" Target="../media/image78.wmf"/><Relationship Id="rId4" Type="http://schemas.openxmlformats.org/officeDocument/2006/relationships/oleObject" Target="../embeddings/oleObject25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33450" y="660401"/>
            <a:ext cx="9734550" cy="1244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C00000"/>
                </a:solidFill>
              </a:rPr>
              <a:t>2020 </a:t>
            </a:r>
            <a:r>
              <a:rPr lang="ko-KR" altLang="en-US" sz="3200" b="1" dirty="0" err="1" smtClean="0">
                <a:solidFill>
                  <a:srgbClr val="C00000"/>
                </a:solidFill>
              </a:rPr>
              <a:t>국립암센터</a:t>
            </a:r>
            <a:r>
              <a:rPr lang="ko-KR" altLang="en-US" sz="3200" b="1" dirty="0" smtClean="0">
                <a:solidFill>
                  <a:srgbClr val="C00000"/>
                </a:solidFill>
              </a:rPr>
              <a:t> 의학물리 아카데미 과정</a:t>
            </a:r>
            <a:endParaRPr lang="en-US" altLang="ko-KR" sz="32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C00000"/>
                </a:solidFill>
              </a:rPr>
              <a:t>Chapter 9. Dose distribution and scatter analysis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524000" y="3804858"/>
            <a:ext cx="9144000" cy="124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ko-KR" altLang="en-US" sz="2800" dirty="0" err="1" smtClean="0"/>
              <a:t>충남대병원</a:t>
            </a:r>
            <a:r>
              <a:rPr lang="ko-KR" altLang="en-US" sz="2800" dirty="0" smtClean="0"/>
              <a:t> 방사선종양학과</a:t>
            </a:r>
            <a:endParaRPr lang="en-US" altLang="ko-KR" sz="2800" dirty="0" smtClean="0"/>
          </a:p>
          <a:p>
            <a:pPr>
              <a:lnSpc>
                <a:spcPct val="160000"/>
              </a:lnSpc>
            </a:pPr>
            <a:r>
              <a:rPr lang="en-US" altLang="ko-KR" sz="2800" dirty="0" smtClean="0"/>
              <a:t> </a:t>
            </a:r>
            <a:r>
              <a:rPr lang="ko-KR" altLang="en-US" sz="2800" dirty="0" smtClean="0"/>
              <a:t>김 기 환 </a:t>
            </a:r>
            <a:r>
              <a:rPr lang="en-US" altLang="ko-KR" sz="2800" dirty="0" smtClean="0"/>
              <a:t>( Ph.D.)</a:t>
            </a:r>
          </a:p>
          <a:p>
            <a:pPr>
              <a:lnSpc>
                <a:spcPct val="160000"/>
              </a:lnSpc>
            </a:pPr>
            <a:r>
              <a:rPr lang="en-US" altLang="ko-KR" sz="2800" dirty="0" smtClean="0"/>
              <a:t>2020.6.12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9385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054098" y="810174"/>
            <a:ext cx="938343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Tissue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대체할 여러 제조법</a:t>
            </a:r>
            <a:r>
              <a:rPr lang="en-US" altLang="ko-KR" dirty="0" smtClean="0"/>
              <a:t> (</a:t>
            </a:r>
            <a:r>
              <a:rPr lang="en-US" altLang="ko-KR" dirty="0" err="1"/>
              <a:t>white..et</a:t>
            </a:r>
            <a:r>
              <a:rPr lang="en-US" altLang="ko-KR" dirty="0"/>
              <a:t> al</a:t>
            </a:r>
            <a:r>
              <a:rPr lang="en-US" altLang="ko-KR" dirty="0" smtClean="0"/>
              <a:t>) –</a:t>
            </a:r>
            <a:r>
              <a:rPr lang="ko-KR" altLang="en-US" dirty="0" err="1" smtClean="0"/>
              <a:t>인체팬톰에</a:t>
            </a:r>
            <a:r>
              <a:rPr lang="ko-KR" altLang="en-US" dirty="0" smtClean="0"/>
              <a:t> 많이 사용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epoxy </a:t>
            </a:r>
            <a:r>
              <a:rPr lang="ko-KR" altLang="en-US" dirty="0" smtClean="0"/>
              <a:t>수지</a:t>
            </a:r>
            <a:r>
              <a:rPr lang="en-US" altLang="ko-KR" dirty="0" smtClean="0"/>
              <a:t>(resin) </a:t>
            </a:r>
            <a:r>
              <a:rPr lang="ko-KR" altLang="en-US" dirty="0" smtClean="0"/>
              <a:t>에 특정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충전재</a:t>
            </a:r>
            <a:r>
              <a:rPr lang="en-US" altLang="ko-KR" dirty="0" smtClean="0"/>
              <a:t>(Filler) -&gt; </a:t>
            </a:r>
            <a:r>
              <a:rPr lang="ko-KR" altLang="en-US" dirty="0" smtClean="0"/>
              <a:t>혼합물 </a:t>
            </a:r>
            <a:r>
              <a:rPr lang="en-US" altLang="ko-KR" dirty="0" smtClean="0"/>
              <a:t>mixture ( Mix D, M3 …) 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이 혼합물이 방사선에 </a:t>
            </a:r>
            <a:r>
              <a:rPr lang="ko-KR" altLang="en-US" dirty="0"/>
              <a:t>대하여</a:t>
            </a:r>
            <a:r>
              <a:rPr lang="en-US" altLang="ko-KR" dirty="0"/>
              <a:t> </a:t>
            </a:r>
            <a:r>
              <a:rPr lang="ko-KR" altLang="en-US" dirty="0" smtClean="0"/>
              <a:t>갖는 성질은 </a:t>
            </a:r>
            <a:r>
              <a:rPr lang="en-US" altLang="ko-KR" dirty="0" smtClean="0"/>
              <a:t>tissue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방사선특성와</a:t>
            </a:r>
            <a:r>
              <a:rPr lang="ko-KR" altLang="en-US" dirty="0" smtClean="0"/>
              <a:t> 유사함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Tissue </a:t>
            </a: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대체 혼합물들로 만든 </a:t>
            </a:r>
            <a:r>
              <a:rPr lang="ko-KR" alt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팬톰의</a:t>
            </a: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방사선에 대한 조건들</a:t>
            </a: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 attenuation coefﬁcient,  mass energy absorption coefﬁcient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 mass stopping power ,  angular scattering power ratios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</a:t>
            </a: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Phantom( </a:t>
            </a:r>
            <a:r>
              <a:rPr lang="en-US" altLang="ko-KR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Constantinou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et. Al)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재질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에폭시</a:t>
            </a:r>
            <a:r>
              <a:rPr lang="ko-KR" altLang="en-US" dirty="0" smtClean="0"/>
              <a:t> </a:t>
            </a:r>
            <a:r>
              <a:rPr lang="ko-KR" altLang="en-US" dirty="0" err="1"/>
              <a:t>수지계</a:t>
            </a:r>
            <a:r>
              <a:rPr lang="ko-KR" altLang="en-US" dirty="0"/>
              <a:t> 고체 </a:t>
            </a:r>
            <a:r>
              <a:rPr lang="ko-KR" altLang="en-US" dirty="0" smtClean="0"/>
              <a:t>대체물</a:t>
            </a:r>
            <a:r>
              <a:rPr lang="en-US" altLang="ko-KR" dirty="0" smtClean="0"/>
              <a:t>(epoxy resin-based solid </a:t>
            </a:r>
            <a:r>
              <a:rPr lang="en-US" altLang="ko-KR" dirty="0" smtClean="0"/>
              <a:t>substitute)</a:t>
            </a:r>
            <a:endParaRPr lang="en-US" altLang="ko-KR" dirty="0" smtClean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선량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측정용으로 많이 사용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79434" y="96709"/>
            <a:ext cx="4130746" cy="713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</a:rPr>
              <a:t>Anthropomorphic phantom </a:t>
            </a:r>
          </a:p>
        </p:txBody>
      </p:sp>
    </p:spTree>
    <p:extLst>
      <p:ext uri="{BB962C8B-B14F-4D97-AF65-F5344CB8AC3E}">
        <p14:creationId xmlns:p14="http://schemas.microsoft.com/office/powerpoint/2010/main" val="304152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6684" y="799163"/>
            <a:ext cx="633585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mass density :   electron density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polystyrene         1.03~1.05 :    3.24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Plexiglas             1.16~1.2  :    3.24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(=Perspex= Lucite=</a:t>
            </a: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아크릴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Polyethylene        0.92       :    3.44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259" y="705796"/>
            <a:ext cx="1788112" cy="17283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22542" y="1246757"/>
            <a:ext cx="1497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polystyrene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95" y="771627"/>
            <a:ext cx="1694791" cy="16947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925" y="830725"/>
            <a:ext cx="2630055" cy="14784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36" y="2740828"/>
            <a:ext cx="1975493" cy="15540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rot="337382">
            <a:off x="6370211" y="3011665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plexiglas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39" y="2631693"/>
            <a:ext cx="1631351" cy="163135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32" y="4846776"/>
            <a:ext cx="1731212" cy="144989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908153" y="5209356"/>
            <a:ext cx="154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polyethylene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80" y="4990281"/>
            <a:ext cx="1746504" cy="130638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096756" y="165969"/>
            <a:ext cx="6031266" cy="570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Polystyrene , Plexiglas  and </a:t>
            </a:r>
            <a:r>
              <a:rPr lang="en-US" altLang="ko-KR" sz="2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polyethlene</a:t>
            </a:r>
            <a:r>
              <a:rPr lang="en-US" altLang="ko-KR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4072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84221" y="910631"/>
            <a:ext cx="633585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mass density :   electron density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                 1.03~1.05 :    3.24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Epoxy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resin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ko-KR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MgO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TiO</a:t>
            </a:r>
            <a:r>
              <a:rPr lang="en-US" altLang="ko-KR" baseline="-25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+ </a:t>
            </a: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Paraffin + Polyethylene)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M3                       1.16~1.2  :    3.24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(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Epoxy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resin + Paraffin)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8553" y="82682"/>
            <a:ext cx="5742726" cy="570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Polystyrene , Plexiglas  and </a:t>
            </a:r>
            <a:r>
              <a:rPr lang="en-US" altLang="ko-KR" sz="2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polyethlene</a:t>
            </a:r>
            <a:r>
              <a:rPr lang="en-US" altLang="ko-KR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065" y="1642096"/>
            <a:ext cx="1878716" cy="146410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120055" y="1043893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 D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463" y="1462524"/>
            <a:ext cx="1218054" cy="14629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08781" y="2094458"/>
            <a:ext cx="49908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Phantom Body: Epoxy Resin 	</a:t>
            </a:r>
          </a:p>
          <a:p>
            <a:endParaRPr lang="ko-KR" altLang="en-US" dirty="0"/>
          </a:p>
          <a:p>
            <a:r>
              <a:rPr lang="en-US" altLang="ko-KR" sz="1200" dirty="0" smtClean="0">
                <a:solidFill>
                  <a:srgbClr val="211D1E"/>
                </a:solidFill>
                <a:latin typeface="Helvetica 45 Light"/>
              </a:rPr>
              <a:t>.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7628729" y="1273350"/>
            <a:ext cx="28911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Physical density and linear attenuation </a:t>
            </a:r>
          </a:p>
          <a:p>
            <a:r>
              <a:rPr lang="en-US" altLang="ko-KR" sz="1100" dirty="0"/>
              <a:t>within 2 ~3 %  of actual tissue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7121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068067" y="1424717"/>
            <a:ext cx="60785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:               White </a:t>
            </a:r>
            <a:r>
              <a:rPr lang="en-US" altLang="ko-KR" dirty="0" err="1" smtClean="0"/>
              <a:t>polystylene</a:t>
            </a:r>
            <a:r>
              <a:rPr lang="en-US" altLang="ko-KR" dirty="0" smtClean="0"/>
              <a:t> 98%+ TiO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(~2%)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Density                1.013g/cm3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Electron density     1.045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Fluence</a:t>
            </a:r>
            <a:r>
              <a:rPr lang="en-US" altLang="ko-KR" dirty="0" smtClean="0"/>
              <a:t> factor       1.012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72931" y="471888"/>
            <a:ext cx="7895495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FF0000"/>
                </a:solidFill>
              </a:rPr>
              <a:t>RW3=White water =</a:t>
            </a:r>
            <a:r>
              <a:rPr lang="en-US" altLang="ko-KR" sz="2400" dirty="0">
                <a:solidFill>
                  <a:srgbClr val="FF0000"/>
                </a:solidFill>
              </a:rPr>
              <a:t>white </a:t>
            </a:r>
            <a:r>
              <a:rPr lang="en-US" altLang="ko-KR" sz="2400" dirty="0" smtClean="0">
                <a:solidFill>
                  <a:srgbClr val="FF0000"/>
                </a:solidFill>
              </a:rPr>
              <a:t>polystyrene( </a:t>
            </a:r>
            <a:r>
              <a:rPr lang="en-US" altLang="ko-KR" sz="2400" dirty="0" err="1" smtClean="0">
                <a:solidFill>
                  <a:srgbClr val="FF0000"/>
                </a:solidFill>
              </a:rPr>
              <a:t>PTW,German</a:t>
            </a:r>
            <a:r>
              <a:rPr lang="en-US" altLang="ko-KR" sz="2400" dirty="0" smtClean="0">
                <a:solidFill>
                  <a:srgbClr val="FF0000"/>
                </a:solidFill>
              </a:rPr>
              <a:t>)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06" y="3094255"/>
            <a:ext cx="5309016" cy="265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857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85446" y="239917"/>
            <a:ext cx="492462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0000"/>
                </a:solidFill>
              </a:rPr>
              <a:t>Plastic </a:t>
            </a:r>
            <a:r>
              <a:rPr lang="en-US" altLang="ko-KR" sz="2400" b="1" dirty="0">
                <a:solidFill>
                  <a:srgbClr val="FF0000"/>
                </a:solidFill>
              </a:rPr>
              <a:t>Water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(CIRS, USA)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287" y="876749"/>
            <a:ext cx="4235404" cy="23802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4622" y="113974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221E1F"/>
                </a:solidFill>
                <a:latin typeface="Helvetica 45 Light"/>
              </a:rPr>
              <a:t>  true </a:t>
            </a:r>
            <a:r>
              <a:rPr lang="en-US" altLang="ko-KR" dirty="0">
                <a:solidFill>
                  <a:srgbClr val="221E1F"/>
                </a:solidFill>
                <a:latin typeface="Helvetica 45 Light"/>
              </a:rPr>
              <a:t>water within 0.5% above 7 </a:t>
            </a:r>
            <a:r>
              <a:rPr lang="en-US" altLang="ko-KR" dirty="0" smtClean="0">
                <a:solidFill>
                  <a:srgbClr val="221E1F"/>
                </a:solidFill>
                <a:latin typeface="Helvetica 45 Light"/>
              </a:rPr>
              <a:t>MeV</a:t>
            </a:r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Plastic </a:t>
            </a:r>
            <a:r>
              <a:rPr lang="en-US" altLang="ko-KR" dirty="0"/>
              <a:t>Water® LR - 15 </a:t>
            </a:r>
            <a:r>
              <a:rPr lang="en-US" altLang="ko-KR" dirty="0" err="1"/>
              <a:t>keV</a:t>
            </a:r>
            <a:r>
              <a:rPr lang="en-US" altLang="ko-KR" dirty="0"/>
              <a:t> - 8 MeV Use for such things as dose evaluation for low energy </a:t>
            </a:r>
            <a:r>
              <a:rPr lang="en-US" altLang="ko-KR" u="sng" dirty="0"/>
              <a:t>brachytherapy sources </a:t>
            </a:r>
            <a:r>
              <a:rPr lang="en-US" altLang="ko-KR" dirty="0"/>
              <a:t>or </a:t>
            </a:r>
            <a:r>
              <a:rPr lang="en-US" altLang="ko-KR" u="sng" dirty="0"/>
              <a:t>CT dose verification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Plastic </a:t>
            </a:r>
            <a:r>
              <a:rPr lang="en-US" altLang="ko-KR" dirty="0"/>
              <a:t>Water® DT - 50 </a:t>
            </a:r>
            <a:r>
              <a:rPr lang="en-US" altLang="ko-KR" dirty="0" err="1"/>
              <a:t>keV</a:t>
            </a:r>
            <a:r>
              <a:rPr lang="en-US" altLang="ko-KR" dirty="0"/>
              <a:t> - 15 MeV* Use for special applications requiring exposures to both diagnostic and therapeutic energies such as radiation therapy planning and </a:t>
            </a:r>
            <a:r>
              <a:rPr lang="en-US" altLang="ko-KR" u="sng" dirty="0"/>
              <a:t>dose verification in IMRT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Plastic Water® - The Original </a:t>
            </a:r>
            <a:r>
              <a:rPr lang="en-US" altLang="ko-KR" dirty="0"/>
              <a:t>- 150 </a:t>
            </a:r>
            <a:r>
              <a:rPr lang="en-US" altLang="ko-KR" dirty="0" err="1"/>
              <a:t>keV</a:t>
            </a:r>
            <a:r>
              <a:rPr lang="en-US" altLang="ko-KR" dirty="0"/>
              <a:t> - 100 MeV Permits </a:t>
            </a:r>
            <a:r>
              <a:rPr lang="en-US" altLang="ko-KR" u="sng" dirty="0"/>
              <a:t>calibration of photon and electron beams </a:t>
            </a:r>
            <a:r>
              <a:rPr lang="en-US" altLang="ko-KR" dirty="0"/>
              <a:t>within 0.5% of true water dose.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578672" y="3798971"/>
            <a:ext cx="501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D6D6D"/>
                </a:solidFill>
              </a:rPr>
              <a:t>within 1% or better for specific energy ranges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7744" y="4984881"/>
            <a:ext cx="68079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Density                1.013g/cm3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Electron density     0.969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Fluence</a:t>
            </a:r>
            <a:r>
              <a:rPr lang="en-US" altLang="ko-KR" dirty="0" smtClean="0"/>
              <a:t> factor       0.97 : </a:t>
            </a:r>
            <a:r>
              <a:rPr lang="ko-KR" altLang="en-US" dirty="0" smtClean="0"/>
              <a:t>광자선</a:t>
            </a:r>
            <a:r>
              <a:rPr lang="en-US" altLang="ko-KR" dirty="0" smtClean="0"/>
              <a:t>,  0.998  : </a:t>
            </a:r>
            <a:r>
              <a:rPr lang="ko-KR" altLang="en-US" dirty="0" smtClean="0"/>
              <a:t>전자선 </a:t>
            </a:r>
            <a:r>
              <a:rPr lang="en-US" altLang="ko-KR" dirty="0" smtClean="0"/>
              <a:t>6~10 MeV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5856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85446" y="239917"/>
            <a:ext cx="658853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0000"/>
                </a:solidFill>
              </a:rPr>
              <a:t>Virtual  </a:t>
            </a:r>
            <a:r>
              <a:rPr lang="en-US" altLang="ko-KR" sz="2400" b="1" dirty="0">
                <a:solidFill>
                  <a:srgbClr val="FF0000"/>
                </a:solidFill>
              </a:rPr>
              <a:t>Water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(Standard imaging, USA)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039" y="4033006"/>
            <a:ext cx="52033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Density                1.013g/cm3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Electron density     0.969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Fluence</a:t>
            </a:r>
            <a:r>
              <a:rPr lang="en-US" altLang="ko-KR" dirty="0" smtClean="0"/>
              <a:t> factor       1.014   </a:t>
            </a:r>
            <a:r>
              <a:rPr lang="ko-KR" altLang="en-US" dirty="0" smtClean="0"/>
              <a:t>전자선 </a:t>
            </a:r>
            <a:r>
              <a:rPr lang="en-US" altLang="ko-KR" dirty="0" smtClean="0"/>
              <a:t>6~10 MeV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10" y="1544927"/>
            <a:ext cx="3000375" cy="1524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0399" y="1108199"/>
            <a:ext cx="6096000" cy="26314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 pitchFamily="34" charset="0"/>
              </a:rPr>
              <a:t>Each batch of Virtual Water™ is tested at an independent calibration lab and verified to be </a:t>
            </a:r>
            <a:r>
              <a:rPr lang="en-US" altLang="ko-KR" u="sng" dirty="0">
                <a:solidFill>
                  <a:srgbClr val="000000"/>
                </a:solidFill>
                <a:latin typeface="Calibri" panose="020F0502020204030204" pitchFamily="34" charset="0"/>
              </a:rPr>
              <a:t>within 0.5% of water at photon energies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 pitchFamily="34" charset="0"/>
              </a:rPr>
              <a:t>. Although 30x30cm slabs are most widely used and therefore considered to be a standard size, Virtual Water™ is also available in various thicknesses in 20x20cm and 40x40cm sizes. 	</a:t>
            </a:r>
          </a:p>
        </p:txBody>
      </p:sp>
    </p:spTree>
    <p:extLst>
      <p:ext uri="{BB962C8B-B14F-4D97-AF65-F5344CB8AC3E}">
        <p14:creationId xmlns:p14="http://schemas.microsoft.com/office/powerpoint/2010/main" val="42048876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04558" y="1300025"/>
            <a:ext cx="799892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  RMI451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457</a:t>
            </a:r>
            <a:r>
              <a:rPr lang="ko-KR" altLang="en-US" dirty="0" smtClean="0"/>
              <a:t>의 후손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mimics </a:t>
            </a:r>
            <a:r>
              <a:rPr lang="en-US" altLang="ko-KR" dirty="0"/>
              <a:t>true water within 0.5% for therapeutic and diagnostic energies. 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Density                1.032 g/cm3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Electron density     1.0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Fluence</a:t>
            </a:r>
            <a:r>
              <a:rPr lang="en-US" altLang="ko-KR" dirty="0"/>
              <a:t> factor       </a:t>
            </a:r>
            <a:r>
              <a:rPr lang="en-US" altLang="ko-KR" dirty="0" smtClean="0"/>
              <a:t>1.0</a:t>
            </a:r>
            <a:endParaRPr lang="ko-KR" alt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964453" y="179580"/>
            <a:ext cx="5511445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Solid Water</a:t>
            </a:r>
            <a:r>
              <a:rPr lang="en-US" altLang="ko-KR" sz="2400" b="1" baseline="30000" dirty="0">
                <a:solidFill>
                  <a:srgbClr val="FF0000"/>
                </a:solidFill>
              </a:rPr>
              <a:t>®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HE(Sun Nuclear , USA)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07877" y="755982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7585A"/>
                </a:solidFill>
                <a:latin typeface="Roboto Light"/>
              </a:rPr>
              <a:t>High Equivalency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439" y="502745"/>
            <a:ext cx="3103119" cy="27424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948" y="3245181"/>
            <a:ext cx="5531317" cy="35147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64453" y="5632592"/>
            <a:ext cx="292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elveticaNeueLTPro-Lt"/>
              </a:rPr>
              <a:t>SWHE_12215_whitepaper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1833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28725" y="1218417"/>
            <a:ext cx="97345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고체팬톰에서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팬톰두께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물팬톰의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팬톰두께</a:t>
            </a:r>
            <a:r>
              <a:rPr lang="en-US" altLang="ko-KR" dirty="0" smtClean="0"/>
              <a:t>? 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incident </a:t>
            </a:r>
            <a:r>
              <a:rPr lang="en-US" altLang="ko-KR" dirty="0" err="1" smtClean="0"/>
              <a:t>fluence</a:t>
            </a:r>
            <a:r>
              <a:rPr lang="el-GR" altLang="ko-KR" dirty="0"/>
              <a:t> </a:t>
            </a:r>
            <a:r>
              <a:rPr lang="el-GR" altLang="ko-KR" dirty="0" smtClean="0"/>
              <a:t>Φ</a:t>
            </a:r>
            <a:r>
              <a:rPr lang="el-GR" altLang="ko-KR" baseline="-25000" dirty="0" smtClean="0"/>
              <a:t>0</a:t>
            </a:r>
            <a:r>
              <a:rPr lang="en-US" altLang="ko-KR" dirty="0" smtClean="0"/>
              <a:t>  -&gt; </a:t>
            </a:r>
            <a:r>
              <a:rPr lang="ko-KR" altLang="en-US" dirty="0"/>
              <a:t>매질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길이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z ,</a:t>
            </a:r>
            <a:r>
              <a:rPr lang="ko-KR" altLang="en-US" dirty="0" smtClean="0"/>
              <a:t> </a:t>
            </a:r>
            <a:r>
              <a:rPr lang="en-US" altLang="ko-KR" dirty="0" smtClean="0"/>
              <a:t> mass </a:t>
            </a:r>
            <a:r>
              <a:rPr lang="en-US" altLang="ko-KR" dirty="0"/>
              <a:t>attenuation coefficient μ /</a:t>
            </a:r>
            <a:r>
              <a:rPr lang="en-US" altLang="ko-KR" dirty="0" smtClean="0"/>
              <a:t>ρ)</a:t>
            </a:r>
            <a:r>
              <a:rPr lang="ko-KR" altLang="en-US" dirty="0" smtClean="0"/>
              <a:t>을 지나면서 </a:t>
            </a:r>
            <a:r>
              <a:rPr lang="ko-KR" altLang="en-US" dirty="0" smtClean="0"/>
              <a:t>감쇄 </a:t>
            </a:r>
            <a:r>
              <a:rPr lang="en-US" altLang="ko-KR" dirty="0" smtClean="0"/>
              <a:t>-&gt;  </a:t>
            </a:r>
            <a:r>
              <a:rPr lang="en-US" altLang="ko-KR" dirty="0" err="1" smtClean="0"/>
              <a:t>fluence</a:t>
            </a:r>
            <a:r>
              <a:rPr lang="en-US" altLang="ko-KR" dirty="0" smtClean="0"/>
              <a:t>  Φ </a:t>
            </a:r>
            <a:r>
              <a:rPr lang="ko-KR" altLang="en-US" dirty="0" smtClean="0"/>
              <a:t>가 된다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매질을 </a:t>
            </a:r>
            <a:r>
              <a:rPr lang="en-US" altLang="ko-KR" dirty="0" smtClean="0"/>
              <a:t>water</a:t>
            </a:r>
            <a:r>
              <a:rPr lang="ko-KR" altLang="en-US" dirty="0" smtClean="0"/>
              <a:t> 와  </a:t>
            </a:r>
            <a:r>
              <a:rPr lang="en-US" altLang="ko-KR" dirty="0" smtClean="0"/>
              <a:t>solid</a:t>
            </a:r>
            <a:r>
              <a:rPr lang="ko-KR" altLang="en-US" dirty="0" smtClean="0"/>
              <a:t> </a:t>
            </a:r>
            <a:r>
              <a:rPr lang="en-US" altLang="ko-KR" dirty="0" smtClean="0"/>
              <a:t>phantom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치환하면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i="1" dirty="0" smtClean="0"/>
              <a:t>     </a:t>
            </a:r>
            <a:r>
              <a:rPr lang="en-US" altLang="ko-KR" dirty="0" err="1" smtClean="0"/>
              <a:t>z</a:t>
            </a:r>
            <a:r>
              <a:rPr lang="en-US" altLang="ko-KR" baseline="-25000" dirty="0" err="1" smtClean="0"/>
              <a:t>w</a:t>
            </a:r>
            <a:r>
              <a:rPr lang="en-US" altLang="ko-KR" baseline="-25000" dirty="0" smtClean="0"/>
              <a:t>  </a:t>
            </a:r>
            <a:r>
              <a:rPr lang="en-US" altLang="ko-KR" dirty="0"/>
              <a:t>(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  <a:r>
              <a:rPr lang="en-US" altLang="ko-KR" i="1" dirty="0" smtClean="0"/>
              <a:t>  = </a:t>
            </a:r>
            <a:r>
              <a:rPr lang="en-US" altLang="ko-KR" i="1" dirty="0" err="1" smtClean="0"/>
              <a:t>z</a:t>
            </a:r>
            <a:r>
              <a:rPr lang="en-US" altLang="ko-KR" baseline="-25000" dirty="0" err="1" smtClean="0"/>
              <a:t>pl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고체팬톰</a:t>
            </a:r>
            <a:r>
              <a:rPr lang="en-US" altLang="ko-KR" dirty="0" smtClean="0"/>
              <a:t>)  X </a:t>
            </a:r>
            <a:r>
              <a:rPr lang="en-US" altLang="ko-KR" dirty="0" err="1" smtClean="0"/>
              <a:t>Cpl</a:t>
            </a:r>
            <a:endParaRPr lang="en-US" altLang="ko-KR" dirty="0" smtClean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Photon  :  </a:t>
            </a:r>
            <a:r>
              <a:rPr lang="fr-FR" altLang="ko-KR" dirty="0" smtClean="0"/>
              <a:t>mass </a:t>
            </a:r>
            <a:r>
              <a:rPr lang="fr-FR" altLang="ko-KR" dirty="0"/>
              <a:t>attenuation </a:t>
            </a:r>
            <a:r>
              <a:rPr lang="fr-FR" altLang="ko-KR" dirty="0" smtClean="0"/>
              <a:t>coefficient </a:t>
            </a:r>
            <a:r>
              <a:rPr lang="ko-KR" altLang="en-US" dirty="0" smtClean="0"/>
              <a:t>의 비율</a:t>
            </a:r>
            <a:r>
              <a:rPr lang="fr-FR" altLang="ko-KR" dirty="0" smtClean="0"/>
              <a:t>: 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altLang="ko-KR" dirty="0" smtClean="0"/>
              <a:t>Elecrtron : mass stopping power</a:t>
            </a:r>
            <a:r>
              <a:rPr lang="ko-KR" altLang="en-US" dirty="0" smtClean="0"/>
              <a:t>의 비율</a:t>
            </a:r>
            <a:endParaRPr lang="en-US" altLang="ko-KR" dirty="0" smtClean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             =penetration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depth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비율</a:t>
            </a:r>
            <a:r>
              <a:rPr lang="fr-FR" altLang="ko-KR" dirty="0" smtClean="0"/>
              <a:t> </a:t>
            </a:r>
            <a:endParaRPr lang="en-US" altLang="ko-KR" dirty="0" smtClean="0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56260" y="407337"/>
            <a:ext cx="318258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90768" y="306770"/>
            <a:ext cx="801331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</a:rPr>
              <a:t>Depth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scaling </a:t>
            </a:r>
            <a:r>
              <a:rPr lang="en-US" altLang="ko-KR" sz="2400" dirty="0" smtClean="0">
                <a:solidFill>
                  <a:srgbClr val="FF0000"/>
                </a:solidFill>
              </a:rPr>
              <a:t>factor</a:t>
            </a:r>
            <a:r>
              <a:rPr lang="en-US" altLang="ko-KR" sz="2400" dirty="0">
                <a:solidFill>
                  <a:srgbClr val="FF0000"/>
                </a:solidFill>
              </a:rPr>
              <a:t>(=</a:t>
            </a:r>
            <a:r>
              <a:rPr lang="en-US" altLang="ko-KR" sz="2400" dirty="0" err="1" smtClean="0">
                <a:solidFill>
                  <a:srgbClr val="FF0000"/>
                </a:solidFill>
              </a:rPr>
              <a:t>Cpl</a:t>
            </a:r>
            <a:r>
              <a:rPr lang="en-US" altLang="ko-KR" sz="2400" dirty="0" smtClean="0">
                <a:solidFill>
                  <a:srgbClr val="FF0000"/>
                </a:solidFill>
              </a:rPr>
              <a:t>, </a:t>
            </a:r>
            <a:r>
              <a:rPr lang="ko-KR" altLang="en-US" sz="2400" dirty="0" err="1" smtClean="0">
                <a:solidFill>
                  <a:srgbClr val="FF0000"/>
                </a:solidFill>
              </a:rPr>
              <a:t>팬톰두께</a:t>
            </a:r>
            <a:r>
              <a:rPr lang="ko-KR" altLang="en-US" sz="2400" dirty="0" smtClean="0">
                <a:solidFill>
                  <a:srgbClr val="FF0000"/>
                </a:solidFill>
              </a:rPr>
              <a:t> 결정</a:t>
            </a:r>
            <a:r>
              <a:rPr lang="en-US" altLang="ko-KR" sz="2400" dirty="0" smtClean="0">
                <a:solidFill>
                  <a:srgbClr val="FF0000"/>
                </a:solidFill>
              </a:rPr>
              <a:t>) 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918" y="3556425"/>
            <a:ext cx="3298723" cy="9562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414" y="2489944"/>
            <a:ext cx="2707865" cy="870871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4630994" y="4247535"/>
            <a:ext cx="3953096" cy="442452"/>
          </a:xfrm>
          <a:custGeom>
            <a:avLst/>
            <a:gdLst>
              <a:gd name="connsiteX0" fmla="*/ 0 w 3953096"/>
              <a:gd name="connsiteY0" fmla="*/ 280220 h 442452"/>
              <a:gd name="connsiteX1" fmla="*/ 162232 w 3953096"/>
              <a:gd name="connsiteY1" fmla="*/ 368710 h 442452"/>
              <a:gd name="connsiteX2" fmla="*/ 368709 w 3953096"/>
              <a:gd name="connsiteY2" fmla="*/ 398207 h 442452"/>
              <a:gd name="connsiteX3" fmla="*/ 471948 w 3953096"/>
              <a:gd name="connsiteY3" fmla="*/ 427704 h 442452"/>
              <a:gd name="connsiteX4" fmla="*/ 604683 w 3953096"/>
              <a:gd name="connsiteY4" fmla="*/ 442452 h 442452"/>
              <a:gd name="connsiteX5" fmla="*/ 1415845 w 3953096"/>
              <a:gd name="connsiteY5" fmla="*/ 427704 h 442452"/>
              <a:gd name="connsiteX6" fmla="*/ 1769806 w 3953096"/>
              <a:gd name="connsiteY6" fmla="*/ 412955 h 442452"/>
              <a:gd name="connsiteX7" fmla="*/ 2064774 w 3953096"/>
              <a:gd name="connsiteY7" fmla="*/ 353962 h 442452"/>
              <a:gd name="connsiteX8" fmla="*/ 2212258 w 3953096"/>
              <a:gd name="connsiteY8" fmla="*/ 339213 h 442452"/>
              <a:gd name="connsiteX9" fmla="*/ 2743200 w 3953096"/>
              <a:gd name="connsiteY9" fmla="*/ 309717 h 442452"/>
              <a:gd name="connsiteX10" fmla="*/ 2846438 w 3953096"/>
              <a:gd name="connsiteY10" fmla="*/ 294968 h 442452"/>
              <a:gd name="connsiteX11" fmla="*/ 2964425 w 3953096"/>
              <a:gd name="connsiteY11" fmla="*/ 265471 h 442452"/>
              <a:gd name="connsiteX12" fmla="*/ 3023419 w 3953096"/>
              <a:gd name="connsiteY12" fmla="*/ 250723 h 442452"/>
              <a:gd name="connsiteX13" fmla="*/ 3170903 w 3953096"/>
              <a:gd name="connsiteY13" fmla="*/ 235975 h 442452"/>
              <a:gd name="connsiteX14" fmla="*/ 3510116 w 3953096"/>
              <a:gd name="connsiteY14" fmla="*/ 206478 h 442452"/>
              <a:gd name="connsiteX15" fmla="*/ 3687096 w 3953096"/>
              <a:gd name="connsiteY15" fmla="*/ 176981 h 442452"/>
              <a:gd name="connsiteX16" fmla="*/ 3864077 w 3953096"/>
              <a:gd name="connsiteY16" fmla="*/ 132736 h 442452"/>
              <a:gd name="connsiteX17" fmla="*/ 3908322 w 3953096"/>
              <a:gd name="connsiteY17" fmla="*/ 103239 h 442452"/>
              <a:gd name="connsiteX18" fmla="*/ 3952567 w 3953096"/>
              <a:gd name="connsiteY18" fmla="*/ 14749 h 442452"/>
              <a:gd name="connsiteX19" fmla="*/ 3952567 w 3953096"/>
              <a:gd name="connsiteY19" fmla="*/ 0 h 44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53096" h="442452">
                <a:moveTo>
                  <a:pt x="0" y="280220"/>
                </a:moveTo>
                <a:cubicBezTo>
                  <a:pt x="63290" y="330852"/>
                  <a:pt x="78183" y="356703"/>
                  <a:pt x="162232" y="368710"/>
                </a:cubicBezTo>
                <a:lnTo>
                  <a:pt x="368709" y="398207"/>
                </a:lnTo>
                <a:cubicBezTo>
                  <a:pt x="403122" y="408039"/>
                  <a:pt x="436771" y="421108"/>
                  <a:pt x="471948" y="427704"/>
                </a:cubicBezTo>
                <a:cubicBezTo>
                  <a:pt x="515703" y="435908"/>
                  <a:pt x="560166" y="442452"/>
                  <a:pt x="604683" y="442452"/>
                </a:cubicBezTo>
                <a:cubicBezTo>
                  <a:pt x="875115" y="442452"/>
                  <a:pt x="1145458" y="432620"/>
                  <a:pt x="1415845" y="427704"/>
                </a:cubicBezTo>
                <a:cubicBezTo>
                  <a:pt x="1533832" y="422788"/>
                  <a:pt x="1652103" y="422498"/>
                  <a:pt x="1769806" y="412955"/>
                </a:cubicBezTo>
                <a:cubicBezTo>
                  <a:pt x="2165921" y="380838"/>
                  <a:pt x="1805813" y="399662"/>
                  <a:pt x="2064774" y="353962"/>
                </a:cubicBezTo>
                <a:cubicBezTo>
                  <a:pt x="2113429" y="345376"/>
                  <a:pt x="2163097" y="344129"/>
                  <a:pt x="2212258" y="339213"/>
                </a:cubicBezTo>
                <a:cubicBezTo>
                  <a:pt x="2413826" y="272025"/>
                  <a:pt x="2206046" y="336575"/>
                  <a:pt x="2743200" y="309717"/>
                </a:cubicBezTo>
                <a:cubicBezTo>
                  <a:pt x="2777919" y="307981"/>
                  <a:pt x="2812025" y="299884"/>
                  <a:pt x="2846438" y="294968"/>
                </a:cubicBezTo>
                <a:cubicBezTo>
                  <a:pt x="2925499" y="268615"/>
                  <a:pt x="2857646" y="289200"/>
                  <a:pt x="2964425" y="265471"/>
                </a:cubicBezTo>
                <a:cubicBezTo>
                  <a:pt x="2984212" y="261074"/>
                  <a:pt x="3003353" y="253590"/>
                  <a:pt x="3023419" y="250723"/>
                </a:cubicBezTo>
                <a:cubicBezTo>
                  <a:pt x="3072329" y="243736"/>
                  <a:pt x="3121835" y="241748"/>
                  <a:pt x="3170903" y="235975"/>
                </a:cubicBezTo>
                <a:cubicBezTo>
                  <a:pt x="3435036" y="204900"/>
                  <a:pt x="3051554" y="235137"/>
                  <a:pt x="3510116" y="206478"/>
                </a:cubicBezTo>
                <a:cubicBezTo>
                  <a:pt x="3569109" y="196646"/>
                  <a:pt x="3630358" y="195893"/>
                  <a:pt x="3687096" y="176981"/>
                </a:cubicBezTo>
                <a:cubicBezTo>
                  <a:pt x="3774340" y="147900"/>
                  <a:pt x="3716165" y="165605"/>
                  <a:pt x="3864077" y="132736"/>
                </a:cubicBezTo>
                <a:cubicBezTo>
                  <a:pt x="3878825" y="122904"/>
                  <a:pt x="3895788" y="115773"/>
                  <a:pt x="3908322" y="103239"/>
                </a:cubicBezTo>
                <a:cubicBezTo>
                  <a:pt x="3932354" y="79207"/>
                  <a:pt x="3944570" y="46737"/>
                  <a:pt x="3952567" y="14749"/>
                </a:cubicBezTo>
                <a:cubicBezTo>
                  <a:pt x="3953759" y="9979"/>
                  <a:pt x="3952567" y="4916"/>
                  <a:pt x="395256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609224" y="3556425"/>
            <a:ext cx="1185442" cy="956297"/>
          </a:xfrm>
          <a:prstGeom prst="ellipse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044" y="5883033"/>
            <a:ext cx="1804473" cy="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98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56260" y="407337"/>
            <a:ext cx="318258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116244" y="374974"/>
            <a:ext cx="46785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0000"/>
                </a:solidFill>
              </a:rPr>
              <a:t>광자선의 </a:t>
            </a:r>
            <a:r>
              <a:rPr lang="en-US" altLang="ko-KR" sz="2400" dirty="0" smtClean="0">
                <a:solidFill>
                  <a:srgbClr val="FF0000"/>
                </a:solidFill>
              </a:rPr>
              <a:t>Depth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scaling </a:t>
            </a:r>
            <a:r>
              <a:rPr lang="en-US" altLang="ko-KR" sz="2400" dirty="0" smtClean="0">
                <a:solidFill>
                  <a:srgbClr val="FF0000"/>
                </a:solidFill>
              </a:rPr>
              <a:t>factor 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33" y="1176213"/>
            <a:ext cx="6370573" cy="44363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22437" y="1824739"/>
            <a:ext cx="3526928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10 MV x-</a:t>
            </a:r>
            <a:r>
              <a:rPr lang="ko-KR" altLang="en-US" dirty="0" smtClean="0"/>
              <a:t>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가상물팬톰</a:t>
            </a:r>
            <a:r>
              <a:rPr lang="ko-KR" altLang="en-US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err="1" smtClean="0"/>
              <a:t>z</a:t>
            </a:r>
            <a:r>
              <a:rPr lang="en-US" altLang="ko-KR" baseline="-25000" dirty="0" err="1" smtClean="0"/>
              <a:t>w</a:t>
            </a:r>
            <a:r>
              <a:rPr lang="en-US" altLang="ko-KR" baseline="-25000" dirty="0" smtClean="0"/>
              <a:t>  </a:t>
            </a:r>
            <a:r>
              <a:rPr lang="en-US" altLang="ko-KR" dirty="0"/>
              <a:t>(</a:t>
            </a:r>
            <a:r>
              <a:rPr lang="ko-KR" altLang="en-US" dirty="0"/>
              <a:t>물</a:t>
            </a:r>
            <a:r>
              <a:rPr lang="en-US" altLang="ko-KR" dirty="0"/>
              <a:t>)  = </a:t>
            </a:r>
            <a:r>
              <a:rPr lang="en-US" altLang="ko-KR" dirty="0" err="1"/>
              <a:t>z</a:t>
            </a:r>
            <a:r>
              <a:rPr lang="en-US" altLang="ko-KR" baseline="-25000" dirty="0" err="1"/>
              <a:t>pl</a:t>
            </a:r>
            <a:r>
              <a:rPr lang="en-US" altLang="ko-KR" dirty="0"/>
              <a:t>(</a:t>
            </a:r>
            <a:r>
              <a:rPr lang="ko-KR" altLang="en-US" dirty="0" err="1"/>
              <a:t>고체팬톰</a:t>
            </a:r>
            <a:r>
              <a:rPr lang="en-US" altLang="ko-KR" dirty="0"/>
              <a:t>)  X </a:t>
            </a:r>
            <a:r>
              <a:rPr lang="en-US" altLang="ko-KR" dirty="0" err="1" smtClean="0"/>
              <a:t>Cpl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= 10  </a:t>
            </a:r>
            <a:r>
              <a:rPr lang="en-US" altLang="ko-KR" dirty="0" smtClean="0"/>
              <a:t> x  </a:t>
            </a:r>
            <a:r>
              <a:rPr lang="en-US" altLang="ko-KR" dirty="0" smtClean="0"/>
              <a:t>0.963</a:t>
            </a:r>
          </a:p>
          <a:p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    </a:t>
            </a:r>
            <a:r>
              <a:rPr lang="en-US" altLang="ko-KR" dirty="0" smtClean="0"/>
              <a:t>= 9.63cm  </a:t>
            </a:r>
            <a:r>
              <a:rPr lang="ko-KR" altLang="en-US" dirty="0" smtClean="0"/>
              <a:t>가상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물팬톰</a:t>
            </a:r>
            <a:r>
              <a:rPr lang="ko-KR" altLang="en-US" dirty="0" smtClean="0"/>
              <a:t> 두께 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=</a:t>
            </a:r>
            <a:r>
              <a:rPr lang="ko-KR" altLang="en-US" dirty="0" smtClean="0"/>
              <a:t> </a:t>
            </a:r>
            <a:r>
              <a:rPr lang="en-US" altLang="ko-KR" dirty="0" smtClean="0"/>
              <a:t>10 cm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물팬톰</a:t>
            </a:r>
            <a:r>
              <a:rPr lang="ko-KR" altLang="en-US" dirty="0" smtClean="0"/>
              <a:t> 두께</a:t>
            </a:r>
            <a:endParaRPr lang="ko-KR" altLang="en-US" dirty="0"/>
          </a:p>
        </p:txBody>
      </p:sp>
      <p:sp>
        <p:nvSpPr>
          <p:cNvPr id="4" name="자유형 3"/>
          <p:cNvSpPr/>
          <p:nvPr/>
        </p:nvSpPr>
        <p:spPr>
          <a:xfrm>
            <a:off x="4556130" y="4369463"/>
            <a:ext cx="600891" cy="365760"/>
          </a:xfrm>
          <a:custGeom>
            <a:avLst/>
            <a:gdLst>
              <a:gd name="connsiteX0" fmla="*/ 561703 w 600891"/>
              <a:gd name="connsiteY0" fmla="*/ 313509 h 365760"/>
              <a:gd name="connsiteX1" fmla="*/ 352697 w 600891"/>
              <a:gd name="connsiteY1" fmla="*/ 326572 h 365760"/>
              <a:gd name="connsiteX2" fmla="*/ 274320 w 600891"/>
              <a:gd name="connsiteY2" fmla="*/ 352698 h 365760"/>
              <a:gd name="connsiteX3" fmla="*/ 222069 w 600891"/>
              <a:gd name="connsiteY3" fmla="*/ 365760 h 365760"/>
              <a:gd name="connsiteX4" fmla="*/ 78377 w 600891"/>
              <a:gd name="connsiteY4" fmla="*/ 339635 h 365760"/>
              <a:gd name="connsiteX5" fmla="*/ 39189 w 600891"/>
              <a:gd name="connsiteY5" fmla="*/ 326572 h 365760"/>
              <a:gd name="connsiteX6" fmla="*/ 13063 w 600891"/>
              <a:gd name="connsiteY6" fmla="*/ 248195 h 365760"/>
              <a:gd name="connsiteX7" fmla="*/ 0 w 600891"/>
              <a:gd name="connsiteY7" fmla="*/ 209006 h 365760"/>
              <a:gd name="connsiteX8" fmla="*/ 39189 w 600891"/>
              <a:gd name="connsiteY8" fmla="*/ 104503 h 365760"/>
              <a:gd name="connsiteX9" fmla="*/ 117566 w 600891"/>
              <a:gd name="connsiteY9" fmla="*/ 78378 h 365760"/>
              <a:gd name="connsiteX10" fmla="*/ 209006 w 600891"/>
              <a:gd name="connsiteY10" fmla="*/ 52252 h 365760"/>
              <a:gd name="connsiteX11" fmla="*/ 326571 w 600891"/>
              <a:gd name="connsiteY11" fmla="*/ 39189 h 365760"/>
              <a:gd name="connsiteX12" fmla="*/ 444137 w 600891"/>
              <a:gd name="connsiteY12" fmla="*/ 13063 h 365760"/>
              <a:gd name="connsiteX13" fmla="*/ 496389 w 600891"/>
              <a:gd name="connsiteY13" fmla="*/ 0 h 365760"/>
              <a:gd name="connsiteX14" fmla="*/ 587829 w 600891"/>
              <a:gd name="connsiteY14" fmla="*/ 39189 h 365760"/>
              <a:gd name="connsiteX15" fmla="*/ 600891 w 600891"/>
              <a:gd name="connsiteY15" fmla="*/ 78378 h 365760"/>
              <a:gd name="connsiteX16" fmla="*/ 587829 w 600891"/>
              <a:gd name="connsiteY16" fmla="*/ 209006 h 365760"/>
              <a:gd name="connsiteX17" fmla="*/ 561703 w 600891"/>
              <a:gd name="connsiteY17" fmla="*/ 248195 h 365760"/>
              <a:gd name="connsiteX18" fmla="*/ 522514 w 600891"/>
              <a:gd name="connsiteY18" fmla="*/ 287383 h 365760"/>
              <a:gd name="connsiteX19" fmla="*/ 470263 w 600891"/>
              <a:gd name="connsiteY19" fmla="*/ 326572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891" h="365760">
                <a:moveTo>
                  <a:pt x="561703" y="313509"/>
                </a:moveTo>
                <a:cubicBezTo>
                  <a:pt x="492034" y="317863"/>
                  <a:pt x="421861" y="317140"/>
                  <a:pt x="352697" y="326572"/>
                </a:cubicBezTo>
                <a:cubicBezTo>
                  <a:pt x="325411" y="330293"/>
                  <a:pt x="301037" y="346019"/>
                  <a:pt x="274320" y="352698"/>
                </a:cubicBezTo>
                <a:lnTo>
                  <a:pt x="222069" y="365760"/>
                </a:lnTo>
                <a:cubicBezTo>
                  <a:pt x="174172" y="357052"/>
                  <a:pt x="125979" y="349835"/>
                  <a:pt x="78377" y="339635"/>
                </a:cubicBezTo>
                <a:cubicBezTo>
                  <a:pt x="64913" y="336750"/>
                  <a:pt x="47192" y="337777"/>
                  <a:pt x="39189" y="326572"/>
                </a:cubicBezTo>
                <a:cubicBezTo>
                  <a:pt x="23182" y="304163"/>
                  <a:pt x="21772" y="274321"/>
                  <a:pt x="13063" y="248195"/>
                </a:cubicBezTo>
                <a:lnTo>
                  <a:pt x="0" y="209006"/>
                </a:lnTo>
                <a:cubicBezTo>
                  <a:pt x="5269" y="182661"/>
                  <a:pt x="8436" y="123724"/>
                  <a:pt x="39189" y="104503"/>
                </a:cubicBezTo>
                <a:cubicBezTo>
                  <a:pt x="62542" y="89908"/>
                  <a:pt x="91440" y="87086"/>
                  <a:pt x="117566" y="78378"/>
                </a:cubicBezTo>
                <a:cubicBezTo>
                  <a:pt x="146832" y="68623"/>
                  <a:pt x="178540" y="56939"/>
                  <a:pt x="209006" y="52252"/>
                </a:cubicBezTo>
                <a:cubicBezTo>
                  <a:pt x="247977" y="46256"/>
                  <a:pt x="287383" y="43543"/>
                  <a:pt x="326571" y="39189"/>
                </a:cubicBezTo>
                <a:cubicBezTo>
                  <a:pt x="454003" y="7331"/>
                  <a:pt x="294882" y="46231"/>
                  <a:pt x="444137" y="13063"/>
                </a:cubicBezTo>
                <a:cubicBezTo>
                  <a:pt x="461663" y="9168"/>
                  <a:pt x="478972" y="4354"/>
                  <a:pt x="496389" y="0"/>
                </a:cubicBezTo>
                <a:cubicBezTo>
                  <a:pt x="527765" y="7844"/>
                  <a:pt x="565277" y="10998"/>
                  <a:pt x="587829" y="39189"/>
                </a:cubicBezTo>
                <a:cubicBezTo>
                  <a:pt x="596431" y="49941"/>
                  <a:pt x="596537" y="65315"/>
                  <a:pt x="600891" y="78378"/>
                </a:cubicBezTo>
                <a:cubicBezTo>
                  <a:pt x="596537" y="121921"/>
                  <a:pt x="597669" y="166367"/>
                  <a:pt x="587829" y="209006"/>
                </a:cubicBezTo>
                <a:cubicBezTo>
                  <a:pt x="584299" y="224304"/>
                  <a:pt x="571754" y="236134"/>
                  <a:pt x="561703" y="248195"/>
                </a:cubicBezTo>
                <a:cubicBezTo>
                  <a:pt x="549876" y="262387"/>
                  <a:pt x="536706" y="275556"/>
                  <a:pt x="522514" y="287383"/>
                </a:cubicBezTo>
                <a:cubicBezTo>
                  <a:pt x="433896" y="361231"/>
                  <a:pt x="511806" y="285029"/>
                  <a:pt x="470263" y="3265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98810" y="5603224"/>
            <a:ext cx="901301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solidFill>
                <a:srgbClr val="000000"/>
              </a:solidFill>
              <a:latin typeface="OEEGK K+ Times LT Std"/>
            </a:endParaRPr>
          </a:p>
          <a:p>
            <a:r>
              <a:rPr lang="fr-FR" altLang="ko-KR" sz="1400" dirty="0">
                <a:solidFill>
                  <a:srgbClr val="000000"/>
                </a:solidFill>
                <a:latin typeface="OEEGK K+ Times LT Std"/>
              </a:rPr>
              <a:t> </a:t>
            </a:r>
            <a:r>
              <a:rPr lang="fr-FR" altLang="ko-KR" sz="900" b="1" dirty="0">
                <a:solidFill>
                  <a:srgbClr val="000000"/>
                </a:solidFill>
                <a:latin typeface="OEEGK K+ Times LT Std"/>
              </a:rPr>
              <a:t>J. Radiat. Res., 51, 707–713 (2010)</a:t>
            </a:r>
            <a:endParaRPr lang="fr-FR" altLang="ko-KR" sz="900" dirty="0">
              <a:solidFill>
                <a:srgbClr val="000000"/>
              </a:solidFill>
              <a:latin typeface="OEEGK K+ Times LT Std"/>
            </a:endParaRPr>
          </a:p>
          <a:p>
            <a:pPr algn="ctr"/>
            <a:r>
              <a:rPr lang="en-US" altLang="ko-KR" b="1" dirty="0">
                <a:solidFill>
                  <a:srgbClr val="000000"/>
                </a:solidFill>
                <a:latin typeface="OEEGK K+ Times LT Std"/>
              </a:rPr>
              <a:t>Depth Scaling of Solid Phantom for Intensity </a:t>
            </a:r>
            <a:r>
              <a:rPr lang="en-US" altLang="ko-KR" b="1" dirty="0" err="1">
                <a:solidFill>
                  <a:srgbClr val="000000"/>
                </a:solidFill>
                <a:latin typeface="OEEGK K+ Times LT Std"/>
              </a:rPr>
              <a:t>ModulatedRadiotherapy</a:t>
            </a:r>
            <a:r>
              <a:rPr lang="en-US" altLang="ko-KR" b="1" dirty="0">
                <a:solidFill>
                  <a:srgbClr val="000000"/>
                </a:solidFill>
                <a:latin typeface="OEEGK K+ Times LT Std"/>
              </a:rPr>
              <a:t> Beams</a:t>
            </a:r>
            <a:endParaRPr lang="en-US" altLang="ko-KR" dirty="0">
              <a:solidFill>
                <a:srgbClr val="000000"/>
              </a:solidFill>
              <a:latin typeface="OEEGK K+ Times LT Std"/>
            </a:endParaRP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OEEGK L+ Times LT Std"/>
              </a:rPr>
              <a:t>Yukio FUJITA</a:t>
            </a:r>
            <a:r>
              <a:rPr lang="en-US" altLang="ko-KR" sz="800" dirty="0">
                <a:solidFill>
                  <a:srgbClr val="000000"/>
                </a:solidFill>
                <a:latin typeface="OEEGK L+ Times LT Std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OEEGK L+ Times LT Std"/>
              </a:rPr>
              <a:t>*, Naoki TOHYAMA</a:t>
            </a:r>
            <a:r>
              <a:rPr lang="en-US" altLang="ko-KR" sz="800" dirty="0">
                <a:solidFill>
                  <a:srgbClr val="000000"/>
                </a:solidFill>
                <a:latin typeface="OEEGK L+ Times LT Std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OEEGK L+ Times LT Std"/>
              </a:rPr>
              <a:t>, Atsushi MYOJOYAMA</a:t>
            </a:r>
            <a:r>
              <a:rPr lang="en-US" altLang="ko-KR" sz="800" dirty="0">
                <a:solidFill>
                  <a:srgbClr val="000000"/>
                </a:solidFill>
                <a:latin typeface="OEEGK L+ Times LT Std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OEEGK L+ Times LT Std"/>
              </a:rPr>
              <a:t>and Hidetoshi SAITOH</a:t>
            </a:r>
            <a:r>
              <a:rPr lang="en-US" altLang="ko-KR" sz="800" dirty="0">
                <a:solidFill>
                  <a:srgbClr val="000000"/>
                </a:solidFill>
                <a:latin typeface="OEEGK L+ Times LT Std"/>
              </a:rPr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5230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56260" y="407337"/>
            <a:ext cx="318258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129516" y="1014985"/>
            <a:ext cx="56082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전자선의 </a:t>
            </a:r>
            <a:r>
              <a:rPr lang="en-US" altLang="ko-KR" sz="2400" dirty="0" smtClean="0"/>
              <a:t>Depth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scaling </a:t>
            </a:r>
            <a:r>
              <a:rPr lang="en-US" altLang="ko-KR" sz="2400" dirty="0" smtClean="0"/>
              <a:t>factor(=</a:t>
            </a:r>
            <a:r>
              <a:rPr lang="en-US" altLang="ko-KR" sz="2400" dirty="0" err="1" smtClean="0"/>
              <a:t>Cpl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) 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95" y="2777243"/>
            <a:ext cx="9556955" cy="181052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940526" y="3997234"/>
            <a:ext cx="9412224" cy="444137"/>
          </a:xfrm>
          <a:prstGeom prst="roundRect">
            <a:avLst/>
          </a:prstGeom>
          <a:noFill/>
          <a:ln w="571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301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4452" y="122961"/>
            <a:ext cx="774147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목차</a:t>
            </a:r>
            <a:r>
              <a:rPr lang="en-US" altLang="ko-KR" sz="3200" dirty="0" smtClean="0"/>
              <a:t>   </a:t>
            </a: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Phantom</a:t>
            </a: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Depth dose</a:t>
            </a: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PDD</a:t>
            </a: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TAR</a:t>
            </a: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SAR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59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55666" y="1259846"/>
            <a:ext cx="938581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고체팬톰만으로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물등가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전하량을</a:t>
            </a:r>
            <a:r>
              <a:rPr lang="ko-KR" altLang="en-US" sz="2000" dirty="0" smtClean="0"/>
              <a:t> 측정 용이</a:t>
            </a:r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h</a:t>
            </a:r>
            <a:r>
              <a:rPr lang="en-US" altLang="ko-KR" sz="2000" baseline="-25000" dirty="0" err="1" smtClean="0"/>
              <a:t>pl</a:t>
            </a:r>
            <a:r>
              <a:rPr lang="en-US" altLang="ko-KR" sz="2000" baseline="-25000" dirty="0" smtClean="0"/>
              <a:t> </a:t>
            </a:r>
            <a:r>
              <a:rPr lang="en-US" altLang="ko-KR" sz="2000" dirty="0" smtClean="0"/>
              <a:t>=  </a:t>
            </a:r>
            <a:r>
              <a:rPr lang="ko-KR" altLang="en-US" sz="2000" dirty="0" smtClean="0"/>
              <a:t>물 측정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전하량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M</a:t>
            </a:r>
            <a:r>
              <a:rPr lang="en-US" altLang="ko-KR" sz="2000" baseline="-25000" dirty="0" smtClean="0"/>
              <a:t>Q, w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/ </a:t>
            </a:r>
            <a:r>
              <a:rPr lang="ko-KR" altLang="en-US" sz="2000" dirty="0" err="1" smtClean="0"/>
              <a:t>고체팬톰</a:t>
            </a:r>
            <a:r>
              <a:rPr lang="ko-KR" altLang="en-US" sz="2000" dirty="0" smtClean="0"/>
              <a:t> 측정 </a:t>
            </a:r>
            <a:r>
              <a:rPr lang="ko-KR" altLang="en-US" sz="2000" dirty="0" err="1" smtClean="0"/>
              <a:t>전하량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M</a:t>
            </a:r>
            <a:r>
              <a:rPr lang="en-US" altLang="ko-KR" sz="2000" baseline="-25000" dirty="0"/>
              <a:t>Q, </a:t>
            </a:r>
            <a:r>
              <a:rPr lang="en-US" altLang="ko-KR" sz="2000" baseline="-25000" dirty="0" err="1"/>
              <a:t>pl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rgbClr val="FF0000"/>
                </a:solidFill>
              </a:rPr>
              <a:t>h</a:t>
            </a:r>
            <a:r>
              <a:rPr lang="en-US" altLang="ko-KR" sz="2000" b="1" baseline="-25000" dirty="0" err="1" smtClean="0">
                <a:solidFill>
                  <a:srgbClr val="FF0000"/>
                </a:solidFill>
              </a:rPr>
              <a:t>pl</a:t>
            </a:r>
            <a:r>
              <a:rPr lang="en-US" altLang="ko-KR" sz="2000" b="1" baseline="-25000" dirty="0" smtClean="0">
                <a:solidFill>
                  <a:srgbClr val="FF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= M</a:t>
            </a:r>
            <a:r>
              <a:rPr lang="en-US" altLang="ko-KR" sz="2000" b="1" baseline="-25000" dirty="0" smtClean="0">
                <a:solidFill>
                  <a:srgbClr val="FF0000"/>
                </a:solidFill>
              </a:rPr>
              <a:t>Q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 / </a:t>
            </a:r>
            <a:r>
              <a:rPr lang="en-US" altLang="ko-KR" sz="2000" b="1" dirty="0">
                <a:solidFill>
                  <a:srgbClr val="FF0000"/>
                </a:solidFill>
              </a:rPr>
              <a:t>M</a:t>
            </a:r>
            <a:r>
              <a:rPr lang="en-US" altLang="ko-KR" sz="2000" b="1" baseline="-25000" dirty="0">
                <a:solidFill>
                  <a:srgbClr val="FF0000"/>
                </a:solidFill>
              </a:rPr>
              <a:t>Q, </a:t>
            </a:r>
            <a:r>
              <a:rPr lang="en-US" altLang="ko-KR" sz="2000" b="1" baseline="-25000" dirty="0" err="1" smtClean="0">
                <a:solidFill>
                  <a:srgbClr val="FF0000"/>
                </a:solidFill>
              </a:rPr>
              <a:t>pl</a:t>
            </a:r>
            <a:endParaRPr lang="en-US" altLang="ko-KR" sz="2000" b="1" baseline="-250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baseline="-25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</a:t>
            </a:r>
            <a:r>
              <a:rPr lang="en-US" altLang="ko-KR" baseline="-25000" dirty="0"/>
              <a:t>Q, </a:t>
            </a:r>
            <a:r>
              <a:rPr lang="en-US" altLang="ko-KR" baseline="-25000" dirty="0" err="1"/>
              <a:t>pl</a:t>
            </a:r>
            <a:r>
              <a:rPr lang="en-US" altLang="ko-KR" dirty="0"/>
              <a:t>  x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pl</a:t>
            </a:r>
            <a:r>
              <a:rPr lang="en-US" altLang="ko-KR" baseline="-25000" dirty="0"/>
              <a:t>  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dirty="0" smtClean="0"/>
              <a:t> M</a:t>
            </a:r>
            <a:r>
              <a:rPr lang="en-US" altLang="ko-KR" baseline="-25000" dirty="0" smtClean="0"/>
              <a:t>Q</a:t>
            </a:r>
            <a:r>
              <a:rPr lang="en-US" altLang="ko-KR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고체팬톰에서</a:t>
            </a:r>
            <a:r>
              <a:rPr lang="ko-KR" altLang="en-US" dirty="0" smtClean="0"/>
              <a:t> 측정한 </a:t>
            </a:r>
            <a:r>
              <a:rPr lang="ko-KR" altLang="en-US" dirty="0" err="1" smtClean="0"/>
              <a:t>전하량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물등가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전하량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56260" y="407337"/>
            <a:ext cx="318258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116243" y="374974"/>
            <a:ext cx="627256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 smtClean="0">
                <a:solidFill>
                  <a:srgbClr val="FF0000"/>
                </a:solidFill>
              </a:rPr>
              <a:t>Fluence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</a:rPr>
              <a:t>scaling factor(</a:t>
            </a:r>
            <a:r>
              <a:rPr lang="en-US" altLang="ko-KR" sz="2400" i="1" dirty="0" err="1" smtClean="0">
                <a:solidFill>
                  <a:srgbClr val="FF0000"/>
                </a:solidFill>
              </a:rPr>
              <a:t>h</a:t>
            </a:r>
            <a:r>
              <a:rPr lang="en-US" altLang="ko-KR" sz="2400" baseline="-25000" dirty="0" err="1" smtClean="0">
                <a:solidFill>
                  <a:srgbClr val="FF0000"/>
                </a:solidFill>
              </a:rPr>
              <a:t>pl</a:t>
            </a:r>
            <a:r>
              <a:rPr lang="en-US" altLang="ko-KR" sz="2400" dirty="0" smtClean="0">
                <a:solidFill>
                  <a:srgbClr val="FF0000"/>
                </a:solidFill>
              </a:rPr>
              <a:t>) 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279351"/>
              </p:ext>
            </p:extLst>
          </p:nvPr>
        </p:nvGraphicFramePr>
        <p:xfrm>
          <a:off x="838836" y="4225930"/>
          <a:ext cx="10102648" cy="1333817"/>
        </p:xfrm>
        <a:graphic>
          <a:graphicData uri="http://schemas.openxmlformats.org/drawingml/2006/table">
            <a:tbl>
              <a:tblPr/>
              <a:tblGrid>
                <a:gridCol w="1054801">
                  <a:extLst>
                    <a:ext uri="{9D8B030D-6E8A-4147-A177-3AD203B41FA5}">
                      <a16:colId xmlns="" xmlns:a16="http://schemas.microsoft.com/office/drawing/2014/main" val="1000792374"/>
                    </a:ext>
                  </a:extLst>
                </a:gridCol>
                <a:gridCol w="1148561">
                  <a:extLst>
                    <a:ext uri="{9D8B030D-6E8A-4147-A177-3AD203B41FA5}">
                      <a16:colId xmlns="" xmlns:a16="http://schemas.microsoft.com/office/drawing/2014/main" val="3425229872"/>
                    </a:ext>
                  </a:extLst>
                </a:gridCol>
                <a:gridCol w="1148561">
                  <a:extLst>
                    <a:ext uri="{9D8B030D-6E8A-4147-A177-3AD203B41FA5}">
                      <a16:colId xmlns="" xmlns:a16="http://schemas.microsoft.com/office/drawing/2014/main" val="3303715045"/>
                    </a:ext>
                  </a:extLst>
                </a:gridCol>
                <a:gridCol w="1148561">
                  <a:extLst>
                    <a:ext uri="{9D8B030D-6E8A-4147-A177-3AD203B41FA5}">
                      <a16:colId xmlns="" xmlns:a16="http://schemas.microsoft.com/office/drawing/2014/main" val="3283172128"/>
                    </a:ext>
                  </a:extLst>
                </a:gridCol>
                <a:gridCol w="1148561">
                  <a:extLst>
                    <a:ext uri="{9D8B030D-6E8A-4147-A177-3AD203B41FA5}">
                      <a16:colId xmlns="" xmlns:a16="http://schemas.microsoft.com/office/drawing/2014/main" val="2169279074"/>
                    </a:ext>
                  </a:extLst>
                </a:gridCol>
                <a:gridCol w="1007920">
                  <a:extLst>
                    <a:ext uri="{9D8B030D-6E8A-4147-A177-3AD203B41FA5}">
                      <a16:colId xmlns="" xmlns:a16="http://schemas.microsoft.com/office/drawing/2014/main" val="492538792"/>
                    </a:ext>
                  </a:extLst>
                </a:gridCol>
                <a:gridCol w="1148561">
                  <a:extLst>
                    <a:ext uri="{9D8B030D-6E8A-4147-A177-3AD203B41FA5}">
                      <a16:colId xmlns="" xmlns:a16="http://schemas.microsoft.com/office/drawing/2014/main" val="3674400241"/>
                    </a:ext>
                  </a:extLst>
                </a:gridCol>
                <a:gridCol w="1148561">
                  <a:extLst>
                    <a:ext uri="{9D8B030D-6E8A-4147-A177-3AD203B41FA5}">
                      <a16:colId xmlns="" xmlns:a16="http://schemas.microsoft.com/office/drawing/2014/main" val="1931757194"/>
                    </a:ext>
                  </a:extLst>
                </a:gridCol>
                <a:gridCol w="1148561">
                  <a:extLst>
                    <a:ext uri="{9D8B030D-6E8A-4147-A177-3AD203B41FA5}">
                      <a16:colId xmlns="" xmlns:a16="http://schemas.microsoft.com/office/drawing/2014/main" val="1103056159"/>
                    </a:ext>
                  </a:extLst>
                </a:gridCol>
              </a:tblGrid>
              <a:tr h="53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MixDP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Polystyrene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PMMA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Plastic water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WE211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Virtual 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WT1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RMI457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24496314"/>
                  </a:ext>
                </a:extLst>
              </a:tr>
              <a:tr h="4017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This work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1.037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1.035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1.024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0.997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1.019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1.014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1.019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1.011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12973608"/>
                  </a:ext>
                </a:extLst>
              </a:tr>
              <a:tr h="4017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TRS-398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effectLst/>
                          <a:latin typeface="ＭＳ Ｐ明朝"/>
                          <a:ea typeface="ＭＳ Ｐゴシック" panose="020B0600070205080204" pitchFamily="34" charset="-128"/>
                        </a:rPr>
                        <a:t>－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1.026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1.009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0.998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effectLst/>
                          <a:latin typeface="ＭＳ Ｐ明朝"/>
                          <a:ea typeface="ＭＳ Ｐゴシック" panose="020B0600070205080204" pitchFamily="34" charset="-128"/>
                        </a:rPr>
                        <a:t>－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effectLst/>
                          <a:latin typeface="ＭＳ Ｐ明朝"/>
                          <a:ea typeface="ＭＳ Ｐゴシック" panose="020B0600070205080204" pitchFamily="34" charset="-128"/>
                        </a:rPr>
                        <a:t>－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1.011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rPr>
                        <a:t>1.008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41357366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39518" y="5902035"/>
            <a:ext cx="90588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2228850" algn="l"/>
              </a:tabLst>
            </a:pPr>
            <a:r>
              <a:rPr lang="en-US" altLang="ko-KR" sz="1200" b="1" kern="1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A STUDY ON PROPERTIES OF WATER SUBSTITUTE SOLID </a:t>
            </a:r>
            <a:r>
              <a:rPr lang="en-US" altLang="ko-KR" sz="1200" b="1" kern="100" dirty="0" smtClean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PHANTOM USING </a:t>
            </a:r>
            <a:r>
              <a:rPr lang="en-US" altLang="ko-KR" sz="1200" b="1" kern="1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EGS </a:t>
            </a:r>
            <a:r>
              <a:rPr lang="en-US" altLang="ko-KR" sz="1200" b="1" kern="100" dirty="0" smtClean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CODE</a:t>
            </a:r>
            <a:r>
              <a:rPr lang="en-US" altLang="ko-KR" sz="1200" kern="1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Century" panose="02040604050505020304" pitchFamily="18" charset="0"/>
              <a:ea typeface="MS Mincho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  <a:spcAft>
                <a:spcPts val="0"/>
              </a:spcAft>
              <a:tabLst>
                <a:tab pos="2700020" algn="ctr"/>
                <a:tab pos="5400040" algn="r"/>
                <a:tab pos="508000" algn="l"/>
              </a:tabLst>
            </a:pPr>
            <a:r>
              <a:rPr lang="en-US" altLang="ko-KR" sz="1200" b="1" kern="1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H. </a:t>
            </a:r>
            <a:r>
              <a:rPr lang="en-US" altLang="ko-KR" sz="1200" b="1" kern="1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Saitoh</a:t>
            </a:r>
            <a:r>
              <a:rPr lang="en-US" altLang="ko-KR" sz="1200" b="1" kern="100" baseline="30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a</a:t>
            </a:r>
            <a:r>
              <a:rPr lang="en-US" altLang="ko-KR" sz="1200" b="1" kern="1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T. </a:t>
            </a:r>
            <a:r>
              <a:rPr lang="en-US" altLang="ko-KR" sz="1200" b="1" kern="1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Tomaru</a:t>
            </a:r>
            <a:r>
              <a:rPr lang="en-US" altLang="ko-KR" sz="1200" b="1" kern="100" baseline="30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b</a:t>
            </a:r>
            <a:r>
              <a:rPr lang="en-US" altLang="ko-KR" sz="1200" b="1" kern="1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T. </a:t>
            </a:r>
            <a:r>
              <a:rPr lang="en-US" altLang="ko-KR" sz="1200" b="1" kern="1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Fujisaki</a:t>
            </a:r>
            <a:r>
              <a:rPr lang="en-US" altLang="ko-KR" sz="1200" b="1" kern="100" baseline="30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c</a:t>
            </a:r>
            <a:r>
              <a:rPr lang="en-US" altLang="ko-KR" sz="1200" b="1" kern="1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S. </a:t>
            </a:r>
            <a:r>
              <a:rPr lang="en-US" altLang="ko-KR" sz="1200" b="1" kern="1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Abe</a:t>
            </a:r>
            <a:r>
              <a:rPr lang="en-US" altLang="ko-KR" sz="1200" b="1" kern="100" baseline="30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c</a:t>
            </a:r>
            <a:r>
              <a:rPr lang="en-US" altLang="ko-KR" sz="1200" b="1" kern="1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A. </a:t>
            </a:r>
            <a:r>
              <a:rPr lang="en-US" altLang="ko-KR" sz="1200" b="1" kern="1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Myojoyama</a:t>
            </a:r>
            <a:r>
              <a:rPr lang="en-US" altLang="ko-KR" sz="1200" b="1" kern="100" baseline="30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a</a:t>
            </a:r>
            <a:r>
              <a:rPr lang="en-US" altLang="ko-KR" sz="1200" b="1" kern="1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and K. </a:t>
            </a:r>
            <a:r>
              <a:rPr lang="en-US" altLang="ko-KR" sz="1200" b="1" kern="1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Fukuda</a:t>
            </a:r>
            <a:r>
              <a:rPr lang="en-US" altLang="ko-KR" sz="1200" b="1" kern="100" baseline="30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b</a:t>
            </a:r>
            <a:endParaRPr lang="ko-KR" altLang="ko-KR" sz="1200" kern="100" dirty="0">
              <a:effectLst/>
              <a:latin typeface="Century" panose="02040604050505020304" pitchFamily="18" charset="0"/>
              <a:ea typeface="MS Mincho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18725" y="3529712"/>
            <a:ext cx="7954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100" dirty="0" smtClean="0">
                <a:latin typeface="Times New Roman" panose="02020603050405020304" pitchFamily="18" charset="0"/>
                <a:ea typeface="MS Mincho"/>
              </a:rPr>
              <a:t>Table 3.Mean </a:t>
            </a:r>
            <a:r>
              <a:rPr lang="en-US" altLang="ko-KR" sz="1600" kern="100" dirty="0" err="1">
                <a:latin typeface="Times New Roman" panose="02020603050405020304" pitchFamily="18" charset="0"/>
                <a:ea typeface="MS Mincho"/>
              </a:rPr>
              <a:t>fluence</a:t>
            </a:r>
            <a:r>
              <a:rPr lang="en-US" altLang="ko-KR" sz="1600" kern="100" dirty="0">
                <a:latin typeface="Times New Roman" panose="02020603050405020304" pitchFamily="18" charset="0"/>
                <a:ea typeface="MS Mincho"/>
              </a:rPr>
              <a:t>-scaling factors, </a:t>
            </a:r>
            <a:r>
              <a:rPr lang="en-US" altLang="ko-KR" sz="1600" i="1" kern="100" dirty="0" err="1">
                <a:latin typeface="Times New Roman" panose="02020603050405020304" pitchFamily="18" charset="0"/>
                <a:ea typeface="MS Mincho"/>
              </a:rPr>
              <a:t>h</a:t>
            </a:r>
            <a:r>
              <a:rPr lang="en-US" altLang="ko-KR" sz="1600" kern="100" baseline="-25000" dirty="0" err="1">
                <a:latin typeface="Times New Roman" panose="02020603050405020304" pitchFamily="18" charset="0"/>
                <a:ea typeface="MS Mincho"/>
              </a:rPr>
              <a:t>pl</a:t>
            </a:r>
            <a:r>
              <a:rPr lang="en-US" altLang="ko-KR" sz="1600" kern="100" dirty="0">
                <a:latin typeface="Times New Roman" panose="02020603050405020304" pitchFamily="18" charset="0"/>
                <a:ea typeface="MS Mincho"/>
              </a:rPr>
              <a:t> for solid water substitute materials (</a:t>
            </a:r>
            <a:r>
              <a:rPr lang="en-US" altLang="ko-KR" sz="1600" i="1" kern="100" dirty="0">
                <a:latin typeface="Times New Roman" panose="02020603050405020304" pitchFamily="18" charset="0"/>
                <a:ea typeface="MS Mincho"/>
              </a:rPr>
              <a:t>E</a:t>
            </a:r>
            <a:r>
              <a:rPr lang="en-US" altLang="ko-KR" sz="1600" kern="100" baseline="-25000" dirty="0">
                <a:latin typeface="Times New Roman" panose="02020603050405020304" pitchFamily="18" charset="0"/>
                <a:ea typeface="MS Mincho"/>
              </a:rPr>
              <a:t>0 </a:t>
            </a:r>
            <a:r>
              <a:rPr lang="en-US" altLang="ko-KR" sz="1600" kern="100" dirty="0">
                <a:latin typeface="Times New Roman" panose="02020603050405020304" pitchFamily="18" charset="0"/>
                <a:ea typeface="MS Mincho"/>
              </a:rPr>
              <a:t>=</a:t>
            </a:r>
            <a:r>
              <a:rPr lang="en-US" altLang="ko-KR" sz="1600" kern="100" baseline="-25000" dirty="0"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altLang="ko-KR" sz="1600" kern="100" dirty="0">
                <a:latin typeface="Times New Roman" panose="02020603050405020304" pitchFamily="18" charset="0"/>
                <a:ea typeface="MS Mincho"/>
              </a:rPr>
              <a:t>6 to10 </a:t>
            </a:r>
            <a:r>
              <a:rPr lang="en-US" altLang="ko-KR" sz="1600" kern="100" dirty="0" smtClean="0">
                <a:latin typeface="Times New Roman" panose="02020603050405020304" pitchFamily="18" charset="0"/>
                <a:ea typeface="MS Mincho"/>
              </a:rPr>
              <a:t>MeV)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73936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2694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9.2 Depth dose distribution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7" t="-38" r="617"/>
          <a:stretch/>
        </p:blipFill>
        <p:spPr>
          <a:xfrm rot="16200000">
            <a:off x="1248665" y="743047"/>
            <a:ext cx="3843340" cy="5719568"/>
          </a:xfrm>
        </p:spPr>
      </p:pic>
      <p:pic>
        <p:nvPicPr>
          <p:cNvPr id="12" name="내용 개체 틀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37" y="1590674"/>
            <a:ext cx="5634037" cy="3933827"/>
          </a:xfrm>
        </p:spPr>
      </p:pic>
      <p:cxnSp>
        <p:nvCxnSpPr>
          <p:cNvPr id="16" name="직선 연결선 15"/>
          <p:cNvCxnSpPr/>
          <p:nvPr/>
        </p:nvCxnSpPr>
        <p:spPr>
          <a:xfrm flipV="1">
            <a:off x="650477" y="3772890"/>
            <a:ext cx="4830765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6722270" y="4014787"/>
            <a:ext cx="4830765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4591" y="2865612"/>
            <a:ext cx="4191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Dose variation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Depth(</a:t>
            </a:r>
            <a:r>
              <a:rPr lang="el-GR" altLang="ko-KR" sz="2400" b="1" dirty="0" smtClean="0">
                <a:solidFill>
                  <a:srgbClr val="FF0000"/>
                </a:solidFill>
              </a:rPr>
              <a:t>μ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Field size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Beam energy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SSD(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ISL)</a:t>
            </a:r>
            <a:endParaRPr lang="ko-KR" altLang="en-US" sz="2400" b="1" dirty="0"/>
          </a:p>
        </p:txBody>
      </p:sp>
      <p:sp>
        <p:nvSpPr>
          <p:cNvPr id="10" name="직사각형 9"/>
          <p:cNvSpPr/>
          <p:nvPr/>
        </p:nvSpPr>
        <p:spPr>
          <a:xfrm>
            <a:off x="2070795" y="2505075"/>
            <a:ext cx="333375" cy="27126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65860" y="2505075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C00000"/>
                </a:solidFill>
              </a:rPr>
              <a:t>6X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40534" y="2542447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C00000"/>
                </a:solidFill>
              </a:rPr>
              <a:t>10X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830518" y="2542447"/>
            <a:ext cx="333375" cy="27126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4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175" y="165100"/>
            <a:ext cx="10515600" cy="739775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  <a:latin typeface="+mj-ea"/>
              </a:rPr>
              <a:t>9.3 Percentage</a:t>
            </a:r>
            <a:r>
              <a:rPr lang="ko-KR" altLang="en-US" sz="2800" b="1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ko-KR" sz="2800" b="1" dirty="0" smtClean="0">
                <a:solidFill>
                  <a:srgbClr val="FF0000"/>
                </a:solidFill>
                <a:latin typeface="+mj-ea"/>
              </a:rPr>
              <a:t>depth dose(PDD)</a:t>
            </a:r>
            <a:endParaRPr lang="ko-KR" altLang="en-US" sz="28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8175" y="1244600"/>
            <a:ext cx="108585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the quotient of </a:t>
            </a:r>
            <a:r>
              <a:rPr lang="en-US" altLang="ko-KR" sz="2000" u="sng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absorbed dose </a:t>
            </a:r>
            <a:r>
              <a:rPr lang="en-US" altLang="ko-KR" sz="2000" u="sng" spc="1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any depth d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the </a:t>
            </a:r>
            <a:r>
              <a:rPr lang="en-US" altLang="ko-KR" sz="2000" u="sng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absorbed dose at a </a:t>
            </a:r>
            <a:r>
              <a:rPr lang="en-US" altLang="ko-KR" sz="2000" u="sng" spc="1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ﬁxed reference depth d</a:t>
            </a:r>
            <a:r>
              <a:rPr lang="en-US" altLang="ko-KR" sz="2000" u="sng" spc="110" baseline="-25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along the central axis of the beam.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 depth = 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000" spc="11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altLang="ko-KR" sz="20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dmax</a:t>
            </a:r>
            <a:endParaRPr lang="en-US" altLang="ko-KR" sz="20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Expressed as a percentage(%)</a:t>
            </a:r>
            <a:endParaRPr lang="ko-KR" altLang="en-US" sz="2000" spc="11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916" y="3087688"/>
            <a:ext cx="6419123" cy="2847975"/>
          </a:xfrm>
          <a:prstGeom prst="rect">
            <a:avLst/>
          </a:prstGeom>
        </p:spPr>
      </p:pic>
      <p:graphicFrame>
        <p:nvGraphicFramePr>
          <p:cNvPr id="5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009504"/>
              </p:ext>
            </p:extLst>
          </p:nvPr>
        </p:nvGraphicFramePr>
        <p:xfrm>
          <a:off x="968375" y="3486150"/>
          <a:ext cx="369093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" name="수식" r:id="rId4" imgW="1562040" imgH="469800" progId="Equation.3">
                  <p:embed/>
                </p:oleObj>
              </mc:Choice>
              <mc:Fallback>
                <p:oleObj name="수식" r:id="rId4" imgW="156204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3486150"/>
                        <a:ext cx="3690938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4509"/>
              </p:ext>
            </p:extLst>
          </p:nvPr>
        </p:nvGraphicFramePr>
        <p:xfrm>
          <a:off x="911928" y="4901827"/>
          <a:ext cx="3747385" cy="1196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" name="수식" r:id="rId6" imgW="1803240" imgH="571320" progId="Equation.3">
                  <p:embed/>
                </p:oleObj>
              </mc:Choice>
              <mc:Fallback>
                <p:oleObj name="수식" r:id="rId6" imgW="180324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928" y="4901827"/>
                        <a:ext cx="3747385" cy="1196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175" y="165100"/>
            <a:ext cx="10515600" cy="739775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800" b="1" dirty="0" smtClean="0"/>
              <a:t>A. Dependence on beam quality and depth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1055221"/>
            <a:ext cx="6596321" cy="4351338"/>
          </a:xfrm>
        </p:spPr>
        <p:txBody>
          <a:bodyPr>
            <a:noAutofit/>
          </a:bodyPr>
          <a:lstStyle/>
          <a:p>
            <a:pPr lvl="1">
              <a:lnSpc>
                <a:spcPct val="250000"/>
              </a:lnSpc>
              <a:spcBef>
                <a:spcPts val="100"/>
              </a:spcBef>
              <a:buClr>
                <a:schemeClr val="tx1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given energy, </a:t>
            </a:r>
            <a:r>
              <a:rPr lang="en-US" altLang="ko-KR" sz="2000" spc="1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PDD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variation with </a:t>
            </a:r>
            <a:r>
              <a:rPr lang="en-US" altLang="ko-KR" sz="2000" spc="1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ko-KR" sz="20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71600" lvl="2" indent="-457200">
              <a:lnSpc>
                <a:spcPct val="250000"/>
              </a:lnSpc>
              <a:spcBef>
                <a:spcPts val="100"/>
              </a:spcBef>
              <a:buSzPct val="50000"/>
              <a:buFont typeface="+mj-ea"/>
              <a:buAutoNum type="circleNumDbPlain"/>
            </a:pPr>
            <a:r>
              <a:rPr lang="en-US" altLang="ko-KR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Distance(</a:t>
            </a:r>
            <a:r>
              <a:rPr lang="ko-KR" altLang="en-US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선원으로부터</a:t>
            </a:r>
            <a:r>
              <a:rPr lang="en-US" altLang="ko-KR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-&gt; Inverse square law  </a:t>
            </a:r>
          </a:p>
          <a:p>
            <a:pPr marL="1371600" lvl="2" indent="-457200">
              <a:lnSpc>
                <a:spcPct val="250000"/>
              </a:lnSpc>
              <a:spcBef>
                <a:spcPts val="100"/>
              </a:spcBef>
              <a:buSzPct val="50000"/>
              <a:buFont typeface="+mj-ea"/>
              <a:buAutoNum type="circleNumDbPlain"/>
            </a:pPr>
            <a:r>
              <a:rPr lang="en-US" altLang="ko-KR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Depth(</a:t>
            </a:r>
            <a:r>
              <a:rPr lang="ko-KR" altLang="en-US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매질내</a:t>
            </a:r>
            <a:r>
              <a:rPr lang="ko-KR" altLang="en-US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표면부터 </a:t>
            </a:r>
            <a:r>
              <a:rPr lang="en-US" altLang="ko-KR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-&gt;  Exponential attenuation </a:t>
            </a:r>
          </a:p>
          <a:p>
            <a:pPr marL="1371600" lvl="2" indent="-457200">
              <a:lnSpc>
                <a:spcPct val="250000"/>
              </a:lnSpc>
              <a:spcBef>
                <a:spcPts val="100"/>
              </a:spcBef>
              <a:buSzPct val="50000"/>
              <a:buFont typeface="+mj-ea"/>
              <a:buAutoNum type="circleNumDbPlain"/>
            </a:pPr>
            <a:r>
              <a:rPr lang="en-US" altLang="ko-KR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Curve </a:t>
            </a:r>
            <a:r>
              <a:rPr lang="en-US" altLang="ko-KR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to a maximum </a:t>
            </a:r>
            <a:r>
              <a:rPr lang="en-US" altLang="ko-KR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21" y="1847948"/>
            <a:ext cx="5304583" cy="42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83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3"/>
          </p:nvPr>
        </p:nvSpPr>
        <p:spPr>
          <a:xfrm>
            <a:off x="2672619" y="259198"/>
            <a:ext cx="6925470" cy="823912"/>
          </a:xfrm>
        </p:spPr>
        <p:txBody>
          <a:bodyPr>
            <a:normAutofit/>
          </a:bodyPr>
          <a:lstStyle/>
          <a:p>
            <a:r>
              <a:rPr lang="ko-KR" altLang="en-US" sz="2800" b="0" dirty="0" err="1" smtClean="0">
                <a:solidFill>
                  <a:srgbClr val="FF0000"/>
                </a:solidFill>
              </a:rPr>
              <a:t>매질내에서</a:t>
            </a:r>
            <a:r>
              <a:rPr lang="ko-KR" altLang="en-US" sz="2800" b="0" dirty="0" smtClean="0">
                <a:solidFill>
                  <a:srgbClr val="FF0000"/>
                </a:solidFill>
              </a:rPr>
              <a:t> 흡수선량 변화</a:t>
            </a:r>
            <a:r>
              <a:rPr lang="en-US" altLang="ko-KR" sz="2800" b="0" dirty="0" smtClean="0">
                <a:solidFill>
                  <a:srgbClr val="FF0000"/>
                </a:solidFill>
              </a:rPr>
              <a:t> </a:t>
            </a:r>
            <a:endParaRPr lang="ko-KR" altLang="en-US" sz="2800" b="0" dirty="0">
              <a:solidFill>
                <a:srgbClr val="FF0000"/>
              </a:solidFill>
            </a:endParaRPr>
          </a:p>
        </p:txBody>
      </p:sp>
      <p:sp>
        <p:nvSpPr>
          <p:cNvPr id="23" name="내용 개체 틀 22"/>
          <p:cNvSpPr>
            <a:spLocks noGrp="1"/>
          </p:cNvSpPr>
          <p:nvPr>
            <p:ph sz="quarter" idx="4"/>
          </p:nvPr>
        </p:nvSpPr>
        <p:spPr>
          <a:xfrm>
            <a:off x="856058" y="1435253"/>
            <a:ext cx="10012363" cy="15232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흡수선량은 깊이에 따라 변한다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Beam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의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중심축상에서의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dose variation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를 보기 위하여 </a:t>
            </a:r>
            <a:endParaRPr lang="en-US" altLang="ko-KR" sz="20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PDD, TAR, TMR </a:t>
            </a:r>
            <a:endParaRPr lang="ko-KR" altLang="en-US" sz="2000" spc="11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443" y="3007519"/>
            <a:ext cx="4848225" cy="3629025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H="1" flipV="1">
            <a:off x="6211019" y="3105509"/>
            <a:ext cx="60385" cy="2924355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50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Box 3"/>
          <p:cNvSpPr txBox="1">
            <a:spLocks noChangeArrowheads="1"/>
          </p:cNvSpPr>
          <p:nvPr/>
        </p:nvSpPr>
        <p:spPr bwMode="auto">
          <a:xfrm>
            <a:off x="6779701" y="1887564"/>
            <a:ext cx="31373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i="1" smtClean="0">
                <a:solidFill>
                  <a:srgbClr val="000000"/>
                </a:solidFill>
              </a:rPr>
              <a:t>X-ray dose maximum dep</a:t>
            </a:r>
            <a:r>
              <a:rPr lang="en-US" altLang="ko-KR" b="1" i="1" smtClean="0">
                <a:solidFill>
                  <a:srgbClr val="000000"/>
                </a:solidFill>
              </a:rPr>
              <a:t>th</a:t>
            </a:r>
            <a:endParaRPr lang="ko-KR" altLang="en-US" b="1" i="1" smtClean="0">
              <a:solidFill>
                <a:srgbClr val="000000"/>
              </a:solidFill>
            </a:endParaRPr>
          </a:p>
        </p:txBody>
      </p:sp>
      <p:cxnSp>
        <p:nvCxnSpPr>
          <p:cNvPr id="103428" name="직선 화살표 연결선 15"/>
          <p:cNvCxnSpPr>
            <a:cxnSpLocks noChangeShapeType="1"/>
          </p:cNvCxnSpPr>
          <p:nvPr/>
        </p:nvCxnSpPr>
        <p:spPr bwMode="auto">
          <a:xfrm>
            <a:off x="6692918" y="4652963"/>
            <a:ext cx="85301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5698958" y="2412561"/>
          <a:ext cx="618701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47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3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187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1870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1870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1870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1937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1802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1870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Range</a:t>
                      </a:r>
                      <a:endParaRPr lang="ko-KR" altLang="en-US" sz="1400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</a:t>
                      </a:r>
                      <a:endParaRPr lang="ko-KR" altLang="en-US" sz="1200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0.5</a:t>
                      </a:r>
                      <a:endParaRPr lang="ko-KR" altLang="en-US" sz="1200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1.5</a:t>
                      </a:r>
                      <a:endParaRPr lang="ko-KR" altLang="en-US" sz="1200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2.5</a:t>
                      </a:r>
                      <a:endParaRPr lang="ko-KR" altLang="en-US" sz="1200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3.5</a:t>
                      </a:r>
                      <a:endParaRPr lang="ko-KR" altLang="en-US" sz="1200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marL="108380" marR="10838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event</a:t>
                      </a:r>
                      <a:endParaRPr lang="ko-KR" altLang="en-US" sz="1600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Sum</a:t>
                      </a:r>
                      <a:endParaRPr lang="ko-KR" altLang="en-US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marL="108380" marR="1083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marL="108380" marR="1083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marL="108380" marR="10838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3552" name="Rectangle 13"/>
          <p:cNvSpPr txBox="1">
            <a:spLocks noChangeArrowheads="1"/>
          </p:cNvSpPr>
          <p:nvPr/>
        </p:nvSpPr>
        <p:spPr bwMode="auto">
          <a:xfrm>
            <a:off x="546303" y="594693"/>
            <a:ext cx="1005840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812800" indent="-8128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fontAlgn="ctr" hangingPunct="1">
              <a:spcBef>
                <a:spcPct val="20000"/>
              </a:spcBef>
              <a:spcAft>
                <a:spcPct val="0"/>
              </a:spcAft>
              <a:buClr>
                <a:srgbClr val="6A5CD0"/>
              </a:buClr>
              <a:buSzPct val="80000"/>
              <a:defRPr/>
            </a:pPr>
            <a:r>
              <a:rPr lang="en-US" altLang="ko-KR" b="1" dirty="0" smtClean="0">
                <a:solidFill>
                  <a:srgbClr val="FF0000"/>
                </a:solidFill>
                <a:latin typeface="Trebuchet MS" pitchFamily="34" charset="0"/>
                <a:ea typeface="신명조"/>
                <a:cs typeface="신명조"/>
              </a:rPr>
              <a:t>A.1 Initial Dose buildup</a:t>
            </a:r>
            <a:endParaRPr lang="en-US" altLang="ko-KR" sz="1800" b="1" dirty="0" smtClean="0">
              <a:solidFill>
                <a:srgbClr val="FF0000"/>
              </a:solidFill>
              <a:latin typeface="신명조"/>
              <a:ea typeface="신명조"/>
              <a:cs typeface="신명조"/>
            </a:endParaRPr>
          </a:p>
        </p:txBody>
      </p:sp>
      <p:sp>
        <p:nvSpPr>
          <p:cNvPr id="4" name="오른쪽 화살표 3"/>
          <p:cNvSpPr/>
          <p:nvPr/>
        </p:nvSpPr>
        <p:spPr bwMode="auto">
          <a:xfrm>
            <a:off x="6654019" y="2855742"/>
            <a:ext cx="3432517" cy="32355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7172186" y="3162888"/>
            <a:ext cx="3432517" cy="32355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 bwMode="auto">
          <a:xfrm>
            <a:off x="7760684" y="3540370"/>
            <a:ext cx="3432517" cy="32355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 bwMode="auto">
          <a:xfrm>
            <a:off x="8208507" y="3974124"/>
            <a:ext cx="3432517" cy="32355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5" name="타원 4"/>
          <p:cNvSpPr/>
          <p:nvPr/>
        </p:nvSpPr>
        <p:spPr bwMode="auto">
          <a:xfrm>
            <a:off x="6330462" y="2799471"/>
            <a:ext cx="407963" cy="36576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6933029" y="3176954"/>
            <a:ext cx="407963" cy="36576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7563730" y="3540369"/>
            <a:ext cx="407963" cy="36576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8025620" y="4058529"/>
            <a:ext cx="407963" cy="36576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5021984" y="2377439"/>
            <a:ext cx="2025931" cy="1322364"/>
          </a:xfrm>
          <a:custGeom>
            <a:avLst/>
            <a:gdLst>
              <a:gd name="connsiteX0" fmla="*/ 14251 w 2025931"/>
              <a:gd name="connsiteY0" fmla="*/ 0 h 1322364"/>
              <a:gd name="connsiteX1" fmla="*/ 184 w 2025931"/>
              <a:gd name="connsiteY1" fmla="*/ 168813 h 1322364"/>
              <a:gd name="connsiteX2" fmla="*/ 28319 w 2025931"/>
              <a:gd name="connsiteY2" fmla="*/ 647114 h 1322364"/>
              <a:gd name="connsiteX3" fmla="*/ 42387 w 2025931"/>
              <a:gd name="connsiteY3" fmla="*/ 703385 h 1322364"/>
              <a:gd name="connsiteX4" fmla="*/ 70522 w 2025931"/>
              <a:gd name="connsiteY4" fmla="*/ 745588 h 1322364"/>
              <a:gd name="connsiteX5" fmla="*/ 84590 w 2025931"/>
              <a:gd name="connsiteY5" fmla="*/ 787791 h 1322364"/>
              <a:gd name="connsiteX6" fmla="*/ 140861 w 2025931"/>
              <a:gd name="connsiteY6" fmla="*/ 858130 h 1322364"/>
              <a:gd name="connsiteX7" fmla="*/ 183064 w 2025931"/>
              <a:gd name="connsiteY7" fmla="*/ 872197 h 1322364"/>
              <a:gd name="connsiteX8" fmla="*/ 295605 w 2025931"/>
              <a:gd name="connsiteY8" fmla="*/ 844062 h 1322364"/>
              <a:gd name="connsiteX9" fmla="*/ 323741 w 2025931"/>
              <a:gd name="connsiteY9" fmla="*/ 815927 h 1322364"/>
              <a:gd name="connsiteX10" fmla="*/ 408147 w 2025931"/>
              <a:gd name="connsiteY10" fmla="*/ 745588 h 1322364"/>
              <a:gd name="connsiteX11" fmla="*/ 478485 w 2025931"/>
              <a:gd name="connsiteY11" fmla="*/ 689317 h 1322364"/>
              <a:gd name="connsiteX12" fmla="*/ 534756 w 2025931"/>
              <a:gd name="connsiteY12" fmla="*/ 703385 h 1322364"/>
              <a:gd name="connsiteX13" fmla="*/ 576959 w 2025931"/>
              <a:gd name="connsiteY13" fmla="*/ 745588 h 1322364"/>
              <a:gd name="connsiteX14" fmla="*/ 605094 w 2025931"/>
              <a:gd name="connsiteY14" fmla="*/ 844062 h 1322364"/>
              <a:gd name="connsiteX15" fmla="*/ 633230 w 2025931"/>
              <a:gd name="connsiteY15" fmla="*/ 914400 h 1322364"/>
              <a:gd name="connsiteX16" fmla="*/ 661365 w 2025931"/>
              <a:gd name="connsiteY16" fmla="*/ 1097280 h 1322364"/>
              <a:gd name="connsiteX17" fmla="*/ 675433 w 2025931"/>
              <a:gd name="connsiteY17" fmla="*/ 1167619 h 1322364"/>
              <a:gd name="connsiteX18" fmla="*/ 703568 w 2025931"/>
              <a:gd name="connsiteY18" fmla="*/ 1209822 h 1322364"/>
              <a:gd name="connsiteX19" fmla="*/ 717636 w 2025931"/>
              <a:gd name="connsiteY19" fmla="*/ 1252025 h 1322364"/>
              <a:gd name="connsiteX20" fmla="*/ 759839 w 2025931"/>
              <a:gd name="connsiteY20" fmla="*/ 1266093 h 1322364"/>
              <a:gd name="connsiteX21" fmla="*/ 886448 w 2025931"/>
              <a:gd name="connsiteY21" fmla="*/ 1209822 h 1322364"/>
              <a:gd name="connsiteX22" fmla="*/ 914584 w 2025931"/>
              <a:gd name="connsiteY22" fmla="*/ 1167619 h 1322364"/>
              <a:gd name="connsiteX23" fmla="*/ 956787 w 2025931"/>
              <a:gd name="connsiteY23" fmla="*/ 1139484 h 1322364"/>
              <a:gd name="connsiteX24" fmla="*/ 1013057 w 2025931"/>
              <a:gd name="connsiteY24" fmla="*/ 1055077 h 1322364"/>
              <a:gd name="connsiteX25" fmla="*/ 1069328 w 2025931"/>
              <a:gd name="connsiteY25" fmla="*/ 970671 h 1322364"/>
              <a:gd name="connsiteX26" fmla="*/ 1097464 w 2025931"/>
              <a:gd name="connsiteY26" fmla="*/ 928468 h 1322364"/>
              <a:gd name="connsiteX27" fmla="*/ 1139667 w 2025931"/>
              <a:gd name="connsiteY27" fmla="*/ 900333 h 1322364"/>
              <a:gd name="connsiteX28" fmla="*/ 1195937 w 2025931"/>
              <a:gd name="connsiteY28" fmla="*/ 984739 h 1322364"/>
              <a:gd name="connsiteX29" fmla="*/ 1266276 w 2025931"/>
              <a:gd name="connsiteY29" fmla="*/ 1223890 h 1322364"/>
              <a:gd name="connsiteX30" fmla="*/ 1308479 w 2025931"/>
              <a:gd name="connsiteY30" fmla="*/ 1308296 h 1322364"/>
              <a:gd name="connsiteX31" fmla="*/ 1350682 w 2025931"/>
              <a:gd name="connsiteY31" fmla="*/ 1322364 h 1322364"/>
              <a:gd name="connsiteX32" fmla="*/ 1491359 w 2025931"/>
              <a:gd name="connsiteY32" fmla="*/ 1294228 h 1322364"/>
              <a:gd name="connsiteX33" fmla="*/ 1533562 w 2025931"/>
              <a:gd name="connsiteY33" fmla="*/ 1252025 h 1322364"/>
              <a:gd name="connsiteX34" fmla="*/ 1617968 w 2025931"/>
              <a:gd name="connsiteY34" fmla="*/ 1195754 h 1322364"/>
              <a:gd name="connsiteX35" fmla="*/ 1688307 w 2025931"/>
              <a:gd name="connsiteY35" fmla="*/ 1125416 h 1322364"/>
              <a:gd name="connsiteX36" fmla="*/ 1744577 w 2025931"/>
              <a:gd name="connsiteY36" fmla="*/ 1139484 h 1322364"/>
              <a:gd name="connsiteX37" fmla="*/ 1772713 w 2025931"/>
              <a:gd name="connsiteY37" fmla="*/ 1167619 h 1322364"/>
              <a:gd name="connsiteX38" fmla="*/ 1814916 w 2025931"/>
              <a:gd name="connsiteY38" fmla="*/ 1181687 h 1322364"/>
              <a:gd name="connsiteX39" fmla="*/ 1871187 w 2025931"/>
              <a:gd name="connsiteY39" fmla="*/ 1167619 h 1322364"/>
              <a:gd name="connsiteX40" fmla="*/ 1927457 w 2025931"/>
              <a:gd name="connsiteY40" fmla="*/ 1125416 h 1322364"/>
              <a:gd name="connsiteX41" fmla="*/ 2025931 w 2025931"/>
              <a:gd name="connsiteY41" fmla="*/ 1097280 h 132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025931" h="1322364">
                <a:moveTo>
                  <a:pt x="14251" y="0"/>
                </a:moveTo>
                <a:cubicBezTo>
                  <a:pt x="9562" y="56271"/>
                  <a:pt x="184" y="112347"/>
                  <a:pt x="184" y="168813"/>
                </a:cubicBezTo>
                <a:cubicBezTo>
                  <a:pt x="184" y="351507"/>
                  <a:pt x="-4074" y="485155"/>
                  <a:pt x="28319" y="647114"/>
                </a:cubicBezTo>
                <a:cubicBezTo>
                  <a:pt x="32111" y="666073"/>
                  <a:pt x="34771" y="685614"/>
                  <a:pt x="42387" y="703385"/>
                </a:cubicBezTo>
                <a:cubicBezTo>
                  <a:pt x="49047" y="718925"/>
                  <a:pt x="62961" y="730466"/>
                  <a:pt x="70522" y="745588"/>
                </a:cubicBezTo>
                <a:cubicBezTo>
                  <a:pt x="77154" y="758851"/>
                  <a:pt x="77958" y="774528"/>
                  <a:pt x="84590" y="787791"/>
                </a:cubicBezTo>
                <a:cubicBezTo>
                  <a:pt x="92805" y="804222"/>
                  <a:pt x="122168" y="846914"/>
                  <a:pt x="140861" y="858130"/>
                </a:cubicBezTo>
                <a:cubicBezTo>
                  <a:pt x="153576" y="865759"/>
                  <a:pt x="168996" y="867508"/>
                  <a:pt x="183064" y="872197"/>
                </a:cubicBezTo>
                <a:cubicBezTo>
                  <a:pt x="220578" y="862819"/>
                  <a:pt x="259702" y="858423"/>
                  <a:pt x="295605" y="844062"/>
                </a:cubicBezTo>
                <a:cubicBezTo>
                  <a:pt x="307920" y="839136"/>
                  <a:pt x="313384" y="824212"/>
                  <a:pt x="323741" y="815927"/>
                </a:cubicBezTo>
                <a:cubicBezTo>
                  <a:pt x="379066" y="771667"/>
                  <a:pt x="358026" y="805734"/>
                  <a:pt x="408147" y="745588"/>
                </a:cubicBezTo>
                <a:cubicBezTo>
                  <a:pt x="457094" y="686851"/>
                  <a:pt x="409203" y="712412"/>
                  <a:pt x="478485" y="689317"/>
                </a:cubicBezTo>
                <a:cubicBezTo>
                  <a:pt x="497242" y="694006"/>
                  <a:pt x="517969" y="693792"/>
                  <a:pt x="534756" y="703385"/>
                </a:cubicBezTo>
                <a:cubicBezTo>
                  <a:pt x="552029" y="713256"/>
                  <a:pt x="565923" y="729035"/>
                  <a:pt x="576959" y="745588"/>
                </a:cubicBezTo>
                <a:cubicBezTo>
                  <a:pt x="585993" y="759139"/>
                  <a:pt x="601966" y="834677"/>
                  <a:pt x="605094" y="844062"/>
                </a:cubicBezTo>
                <a:cubicBezTo>
                  <a:pt x="613079" y="868018"/>
                  <a:pt x="623851" y="890954"/>
                  <a:pt x="633230" y="914400"/>
                </a:cubicBezTo>
                <a:cubicBezTo>
                  <a:pt x="643770" y="988183"/>
                  <a:pt x="648350" y="1025697"/>
                  <a:pt x="661365" y="1097280"/>
                </a:cubicBezTo>
                <a:cubicBezTo>
                  <a:pt x="665642" y="1120805"/>
                  <a:pt x="667037" y="1145231"/>
                  <a:pt x="675433" y="1167619"/>
                </a:cubicBezTo>
                <a:cubicBezTo>
                  <a:pt x="681369" y="1183450"/>
                  <a:pt x="696007" y="1194700"/>
                  <a:pt x="703568" y="1209822"/>
                </a:cubicBezTo>
                <a:cubicBezTo>
                  <a:pt x="710200" y="1223085"/>
                  <a:pt x="707151" y="1241540"/>
                  <a:pt x="717636" y="1252025"/>
                </a:cubicBezTo>
                <a:cubicBezTo>
                  <a:pt x="728121" y="1262510"/>
                  <a:pt x="745771" y="1261404"/>
                  <a:pt x="759839" y="1266093"/>
                </a:cubicBezTo>
                <a:cubicBezTo>
                  <a:pt x="776601" y="1259388"/>
                  <a:pt x="868253" y="1224984"/>
                  <a:pt x="886448" y="1209822"/>
                </a:cubicBezTo>
                <a:cubicBezTo>
                  <a:pt x="899437" y="1198998"/>
                  <a:pt x="902629" y="1179574"/>
                  <a:pt x="914584" y="1167619"/>
                </a:cubicBezTo>
                <a:cubicBezTo>
                  <a:pt x="926539" y="1155664"/>
                  <a:pt x="942719" y="1148862"/>
                  <a:pt x="956787" y="1139484"/>
                </a:cubicBezTo>
                <a:cubicBezTo>
                  <a:pt x="986063" y="1022375"/>
                  <a:pt x="945053" y="1132796"/>
                  <a:pt x="1013057" y="1055077"/>
                </a:cubicBezTo>
                <a:cubicBezTo>
                  <a:pt x="1035324" y="1029629"/>
                  <a:pt x="1050571" y="998806"/>
                  <a:pt x="1069328" y="970671"/>
                </a:cubicBezTo>
                <a:cubicBezTo>
                  <a:pt x="1078707" y="956603"/>
                  <a:pt x="1083396" y="937846"/>
                  <a:pt x="1097464" y="928468"/>
                </a:cubicBezTo>
                <a:lnTo>
                  <a:pt x="1139667" y="900333"/>
                </a:lnTo>
                <a:cubicBezTo>
                  <a:pt x="1158424" y="928468"/>
                  <a:pt x="1191155" y="951265"/>
                  <a:pt x="1195937" y="984739"/>
                </a:cubicBezTo>
                <a:cubicBezTo>
                  <a:pt x="1222776" y="1172605"/>
                  <a:pt x="1189118" y="992422"/>
                  <a:pt x="1266276" y="1223890"/>
                </a:cubicBezTo>
                <a:cubicBezTo>
                  <a:pt x="1275543" y="1251691"/>
                  <a:pt x="1283688" y="1288463"/>
                  <a:pt x="1308479" y="1308296"/>
                </a:cubicBezTo>
                <a:cubicBezTo>
                  <a:pt x="1320058" y="1317559"/>
                  <a:pt x="1336614" y="1317675"/>
                  <a:pt x="1350682" y="1322364"/>
                </a:cubicBezTo>
                <a:cubicBezTo>
                  <a:pt x="1355817" y="1321508"/>
                  <a:pt x="1474076" y="1304104"/>
                  <a:pt x="1491359" y="1294228"/>
                </a:cubicBezTo>
                <a:cubicBezTo>
                  <a:pt x="1508632" y="1284357"/>
                  <a:pt x="1517858" y="1264239"/>
                  <a:pt x="1533562" y="1252025"/>
                </a:cubicBezTo>
                <a:cubicBezTo>
                  <a:pt x="1560254" y="1231265"/>
                  <a:pt x="1594057" y="1219664"/>
                  <a:pt x="1617968" y="1195754"/>
                </a:cubicBezTo>
                <a:lnTo>
                  <a:pt x="1688307" y="1125416"/>
                </a:lnTo>
                <a:cubicBezTo>
                  <a:pt x="1707064" y="1130105"/>
                  <a:pt x="1727284" y="1130838"/>
                  <a:pt x="1744577" y="1139484"/>
                </a:cubicBezTo>
                <a:cubicBezTo>
                  <a:pt x="1756440" y="1145415"/>
                  <a:pt x="1761340" y="1160795"/>
                  <a:pt x="1772713" y="1167619"/>
                </a:cubicBezTo>
                <a:cubicBezTo>
                  <a:pt x="1785429" y="1175248"/>
                  <a:pt x="1800848" y="1176998"/>
                  <a:pt x="1814916" y="1181687"/>
                </a:cubicBezTo>
                <a:cubicBezTo>
                  <a:pt x="1833673" y="1176998"/>
                  <a:pt x="1853894" y="1176266"/>
                  <a:pt x="1871187" y="1167619"/>
                </a:cubicBezTo>
                <a:cubicBezTo>
                  <a:pt x="1892158" y="1157134"/>
                  <a:pt x="1906486" y="1135901"/>
                  <a:pt x="1927457" y="1125416"/>
                </a:cubicBezTo>
                <a:cubicBezTo>
                  <a:pt x="1986694" y="1095797"/>
                  <a:pt x="1986889" y="1097280"/>
                  <a:pt x="2025931" y="1097280"/>
                </a:cubicBezTo>
              </a:path>
            </a:pathLst>
          </a:custGeom>
          <a:ln w="44450" cmpd="sng">
            <a:solidFill>
              <a:srgbClr val="002060"/>
            </a:solidFill>
            <a:prstDash val="sysDash"/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400" smtClean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8" y="1934746"/>
            <a:ext cx="5240888" cy="4247565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8" name="직선 연결선 7"/>
          <p:cNvCxnSpPr/>
          <p:nvPr/>
        </p:nvCxnSpPr>
        <p:spPr bwMode="auto">
          <a:xfrm flipV="1">
            <a:off x="2182125" y="3666479"/>
            <a:ext cx="2661780" cy="422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자유형 12"/>
          <p:cNvSpPr/>
          <p:nvPr/>
        </p:nvSpPr>
        <p:spPr bwMode="auto">
          <a:xfrm>
            <a:off x="1377862" y="1934746"/>
            <a:ext cx="3920647" cy="3939960"/>
          </a:xfrm>
          <a:custGeom>
            <a:avLst/>
            <a:gdLst>
              <a:gd name="connsiteX0" fmla="*/ 0 w 4002066"/>
              <a:gd name="connsiteY0" fmla="*/ 0 h 4271376"/>
              <a:gd name="connsiteX1" fmla="*/ 12526 w 4002066"/>
              <a:gd name="connsiteY1" fmla="*/ 100209 h 4271376"/>
              <a:gd name="connsiteX2" fmla="*/ 25052 w 4002066"/>
              <a:gd name="connsiteY2" fmla="*/ 118998 h 4271376"/>
              <a:gd name="connsiteX3" fmla="*/ 37578 w 4002066"/>
              <a:gd name="connsiteY3" fmla="*/ 175365 h 4271376"/>
              <a:gd name="connsiteX4" fmla="*/ 56368 w 4002066"/>
              <a:gd name="connsiteY4" fmla="*/ 225469 h 4271376"/>
              <a:gd name="connsiteX5" fmla="*/ 68894 w 4002066"/>
              <a:gd name="connsiteY5" fmla="*/ 269310 h 4271376"/>
              <a:gd name="connsiteX6" fmla="*/ 75157 w 4002066"/>
              <a:gd name="connsiteY6" fmla="*/ 288099 h 4271376"/>
              <a:gd name="connsiteX7" fmla="*/ 87683 w 4002066"/>
              <a:gd name="connsiteY7" fmla="*/ 313151 h 4271376"/>
              <a:gd name="connsiteX8" fmla="*/ 93946 w 4002066"/>
              <a:gd name="connsiteY8" fmla="*/ 338203 h 4271376"/>
              <a:gd name="connsiteX9" fmla="*/ 118998 w 4002066"/>
              <a:gd name="connsiteY9" fmla="*/ 375781 h 4271376"/>
              <a:gd name="connsiteX10" fmla="*/ 150313 w 4002066"/>
              <a:gd name="connsiteY10" fmla="*/ 463463 h 4271376"/>
              <a:gd name="connsiteX11" fmla="*/ 162839 w 4002066"/>
              <a:gd name="connsiteY11" fmla="*/ 482252 h 4271376"/>
              <a:gd name="connsiteX12" fmla="*/ 175365 w 4002066"/>
              <a:gd name="connsiteY12" fmla="*/ 526094 h 4271376"/>
              <a:gd name="connsiteX13" fmla="*/ 200417 w 4002066"/>
              <a:gd name="connsiteY13" fmla="*/ 576198 h 4271376"/>
              <a:gd name="connsiteX14" fmla="*/ 206680 w 4002066"/>
              <a:gd name="connsiteY14" fmla="*/ 594987 h 4271376"/>
              <a:gd name="connsiteX15" fmla="*/ 225469 w 4002066"/>
              <a:gd name="connsiteY15" fmla="*/ 626302 h 4271376"/>
              <a:gd name="connsiteX16" fmla="*/ 244258 w 4002066"/>
              <a:gd name="connsiteY16" fmla="*/ 676406 h 4271376"/>
              <a:gd name="connsiteX17" fmla="*/ 256784 w 4002066"/>
              <a:gd name="connsiteY17" fmla="*/ 707721 h 4271376"/>
              <a:gd name="connsiteX18" fmla="*/ 263047 w 4002066"/>
              <a:gd name="connsiteY18" fmla="*/ 732773 h 4271376"/>
              <a:gd name="connsiteX19" fmla="*/ 281836 w 4002066"/>
              <a:gd name="connsiteY19" fmla="*/ 764088 h 4271376"/>
              <a:gd name="connsiteX20" fmla="*/ 306888 w 4002066"/>
              <a:gd name="connsiteY20" fmla="*/ 826718 h 4271376"/>
              <a:gd name="connsiteX21" fmla="*/ 319414 w 4002066"/>
              <a:gd name="connsiteY21" fmla="*/ 858033 h 4271376"/>
              <a:gd name="connsiteX22" fmla="*/ 344466 w 4002066"/>
              <a:gd name="connsiteY22" fmla="*/ 908137 h 4271376"/>
              <a:gd name="connsiteX23" fmla="*/ 356992 w 4002066"/>
              <a:gd name="connsiteY23" fmla="*/ 933189 h 4271376"/>
              <a:gd name="connsiteX24" fmla="*/ 363255 w 4002066"/>
              <a:gd name="connsiteY24" fmla="*/ 951978 h 4271376"/>
              <a:gd name="connsiteX25" fmla="*/ 382044 w 4002066"/>
              <a:gd name="connsiteY25" fmla="*/ 983294 h 4271376"/>
              <a:gd name="connsiteX26" fmla="*/ 394570 w 4002066"/>
              <a:gd name="connsiteY26" fmla="*/ 1014609 h 4271376"/>
              <a:gd name="connsiteX27" fmla="*/ 407096 w 4002066"/>
              <a:gd name="connsiteY27" fmla="*/ 1033398 h 4271376"/>
              <a:gd name="connsiteX28" fmla="*/ 425885 w 4002066"/>
              <a:gd name="connsiteY28" fmla="*/ 1077239 h 4271376"/>
              <a:gd name="connsiteX29" fmla="*/ 450937 w 4002066"/>
              <a:gd name="connsiteY29" fmla="*/ 1121080 h 4271376"/>
              <a:gd name="connsiteX30" fmla="*/ 457200 w 4002066"/>
              <a:gd name="connsiteY30" fmla="*/ 1139869 h 4271376"/>
              <a:gd name="connsiteX31" fmla="*/ 469726 w 4002066"/>
              <a:gd name="connsiteY31" fmla="*/ 1171184 h 4271376"/>
              <a:gd name="connsiteX32" fmla="*/ 501042 w 4002066"/>
              <a:gd name="connsiteY32" fmla="*/ 1227551 h 4271376"/>
              <a:gd name="connsiteX33" fmla="*/ 519831 w 4002066"/>
              <a:gd name="connsiteY33" fmla="*/ 1271392 h 4271376"/>
              <a:gd name="connsiteX34" fmla="*/ 551146 w 4002066"/>
              <a:gd name="connsiteY34" fmla="*/ 1352811 h 4271376"/>
              <a:gd name="connsiteX35" fmla="*/ 569935 w 4002066"/>
              <a:gd name="connsiteY35" fmla="*/ 1384126 h 4271376"/>
              <a:gd name="connsiteX36" fmla="*/ 607513 w 4002066"/>
              <a:gd name="connsiteY36" fmla="*/ 1459283 h 4271376"/>
              <a:gd name="connsiteX37" fmla="*/ 620039 w 4002066"/>
              <a:gd name="connsiteY37" fmla="*/ 1490598 h 4271376"/>
              <a:gd name="connsiteX38" fmla="*/ 632565 w 4002066"/>
              <a:gd name="connsiteY38" fmla="*/ 1509387 h 4271376"/>
              <a:gd name="connsiteX39" fmla="*/ 645091 w 4002066"/>
              <a:gd name="connsiteY39" fmla="*/ 1540702 h 4271376"/>
              <a:gd name="connsiteX40" fmla="*/ 663880 w 4002066"/>
              <a:gd name="connsiteY40" fmla="*/ 1565754 h 4271376"/>
              <a:gd name="connsiteX41" fmla="*/ 676406 w 4002066"/>
              <a:gd name="connsiteY41" fmla="*/ 1597069 h 4271376"/>
              <a:gd name="connsiteX42" fmla="*/ 688932 w 4002066"/>
              <a:gd name="connsiteY42" fmla="*/ 1615858 h 4271376"/>
              <a:gd name="connsiteX43" fmla="*/ 720247 w 4002066"/>
              <a:gd name="connsiteY43" fmla="*/ 1672225 h 4271376"/>
              <a:gd name="connsiteX44" fmla="*/ 732773 w 4002066"/>
              <a:gd name="connsiteY44" fmla="*/ 1691014 h 4271376"/>
              <a:gd name="connsiteX45" fmla="*/ 745299 w 4002066"/>
              <a:gd name="connsiteY45" fmla="*/ 1716066 h 4271376"/>
              <a:gd name="connsiteX46" fmla="*/ 764088 w 4002066"/>
              <a:gd name="connsiteY46" fmla="*/ 1759907 h 4271376"/>
              <a:gd name="connsiteX47" fmla="*/ 782877 w 4002066"/>
              <a:gd name="connsiteY47" fmla="*/ 1778696 h 4271376"/>
              <a:gd name="connsiteX48" fmla="*/ 801666 w 4002066"/>
              <a:gd name="connsiteY48" fmla="*/ 1816274 h 4271376"/>
              <a:gd name="connsiteX49" fmla="*/ 807929 w 4002066"/>
              <a:gd name="connsiteY49" fmla="*/ 1835063 h 4271376"/>
              <a:gd name="connsiteX50" fmla="*/ 826718 w 4002066"/>
              <a:gd name="connsiteY50" fmla="*/ 1860115 h 4271376"/>
              <a:gd name="connsiteX51" fmla="*/ 858033 w 4002066"/>
              <a:gd name="connsiteY51" fmla="*/ 1922746 h 4271376"/>
              <a:gd name="connsiteX52" fmla="*/ 858033 w 4002066"/>
              <a:gd name="connsiteY52" fmla="*/ 1922746 h 4271376"/>
              <a:gd name="connsiteX53" fmla="*/ 901874 w 4002066"/>
              <a:gd name="connsiteY53" fmla="*/ 1991639 h 4271376"/>
              <a:gd name="connsiteX54" fmla="*/ 939452 w 4002066"/>
              <a:gd name="connsiteY54" fmla="*/ 2048006 h 4271376"/>
              <a:gd name="connsiteX55" fmla="*/ 951978 w 4002066"/>
              <a:gd name="connsiteY55" fmla="*/ 2066795 h 4271376"/>
              <a:gd name="connsiteX56" fmla="*/ 958242 w 4002066"/>
              <a:gd name="connsiteY56" fmla="*/ 2085584 h 4271376"/>
              <a:gd name="connsiteX57" fmla="*/ 995820 w 4002066"/>
              <a:gd name="connsiteY57" fmla="*/ 2123162 h 4271376"/>
              <a:gd name="connsiteX58" fmla="*/ 1020872 w 4002066"/>
              <a:gd name="connsiteY58" fmla="*/ 2167003 h 4271376"/>
              <a:gd name="connsiteX59" fmla="*/ 1033398 w 4002066"/>
              <a:gd name="connsiteY59" fmla="*/ 2192055 h 4271376"/>
              <a:gd name="connsiteX60" fmla="*/ 1058450 w 4002066"/>
              <a:gd name="connsiteY60" fmla="*/ 2217107 h 4271376"/>
              <a:gd name="connsiteX61" fmla="*/ 1070976 w 4002066"/>
              <a:gd name="connsiteY61" fmla="*/ 2235896 h 4271376"/>
              <a:gd name="connsiteX62" fmla="*/ 1089765 w 4002066"/>
              <a:gd name="connsiteY62" fmla="*/ 2254685 h 4271376"/>
              <a:gd name="connsiteX63" fmla="*/ 1108554 w 4002066"/>
              <a:gd name="connsiteY63" fmla="*/ 2279737 h 4271376"/>
              <a:gd name="connsiteX64" fmla="*/ 1121080 w 4002066"/>
              <a:gd name="connsiteY64" fmla="*/ 2304789 h 4271376"/>
              <a:gd name="connsiteX65" fmla="*/ 1139869 w 4002066"/>
              <a:gd name="connsiteY65" fmla="*/ 2317315 h 4271376"/>
              <a:gd name="connsiteX66" fmla="*/ 1171184 w 4002066"/>
              <a:gd name="connsiteY66" fmla="*/ 2348631 h 4271376"/>
              <a:gd name="connsiteX67" fmla="*/ 1189973 w 4002066"/>
              <a:gd name="connsiteY67" fmla="*/ 2367420 h 4271376"/>
              <a:gd name="connsiteX68" fmla="*/ 1208762 w 4002066"/>
              <a:gd name="connsiteY68" fmla="*/ 2392472 h 4271376"/>
              <a:gd name="connsiteX69" fmla="*/ 1227551 w 4002066"/>
              <a:gd name="connsiteY69" fmla="*/ 2404998 h 4271376"/>
              <a:gd name="connsiteX70" fmla="*/ 1246340 w 4002066"/>
              <a:gd name="connsiteY70" fmla="*/ 2430050 h 4271376"/>
              <a:gd name="connsiteX71" fmla="*/ 1271392 w 4002066"/>
              <a:gd name="connsiteY71" fmla="*/ 2448839 h 4271376"/>
              <a:gd name="connsiteX72" fmla="*/ 1315233 w 4002066"/>
              <a:gd name="connsiteY72" fmla="*/ 2492680 h 4271376"/>
              <a:gd name="connsiteX73" fmla="*/ 1334022 w 4002066"/>
              <a:gd name="connsiteY73" fmla="*/ 2505206 h 4271376"/>
              <a:gd name="connsiteX74" fmla="*/ 1371600 w 4002066"/>
              <a:gd name="connsiteY74" fmla="*/ 2536521 h 4271376"/>
              <a:gd name="connsiteX75" fmla="*/ 1396652 w 4002066"/>
              <a:gd name="connsiteY75" fmla="*/ 2561573 h 4271376"/>
              <a:gd name="connsiteX76" fmla="*/ 1421705 w 4002066"/>
              <a:gd name="connsiteY76" fmla="*/ 2580362 h 4271376"/>
              <a:gd name="connsiteX77" fmla="*/ 1434231 w 4002066"/>
              <a:gd name="connsiteY77" fmla="*/ 2599151 h 4271376"/>
              <a:gd name="connsiteX78" fmla="*/ 1453020 w 4002066"/>
              <a:gd name="connsiteY78" fmla="*/ 2611677 h 4271376"/>
              <a:gd name="connsiteX79" fmla="*/ 1509387 w 4002066"/>
              <a:gd name="connsiteY79" fmla="*/ 2668044 h 4271376"/>
              <a:gd name="connsiteX80" fmla="*/ 1534439 w 4002066"/>
              <a:gd name="connsiteY80" fmla="*/ 2686833 h 4271376"/>
              <a:gd name="connsiteX81" fmla="*/ 1546965 w 4002066"/>
              <a:gd name="connsiteY81" fmla="*/ 2705622 h 4271376"/>
              <a:gd name="connsiteX82" fmla="*/ 1609595 w 4002066"/>
              <a:gd name="connsiteY82" fmla="*/ 2749463 h 4271376"/>
              <a:gd name="connsiteX83" fmla="*/ 1628384 w 4002066"/>
              <a:gd name="connsiteY83" fmla="*/ 2774515 h 4271376"/>
              <a:gd name="connsiteX84" fmla="*/ 1647173 w 4002066"/>
              <a:gd name="connsiteY84" fmla="*/ 2787041 h 4271376"/>
              <a:gd name="connsiteX85" fmla="*/ 1672225 w 4002066"/>
              <a:gd name="connsiteY85" fmla="*/ 2812094 h 4271376"/>
              <a:gd name="connsiteX86" fmla="*/ 1709803 w 4002066"/>
              <a:gd name="connsiteY86" fmla="*/ 2837146 h 4271376"/>
              <a:gd name="connsiteX87" fmla="*/ 1747381 w 4002066"/>
              <a:gd name="connsiteY87" fmla="*/ 2868461 h 4271376"/>
              <a:gd name="connsiteX88" fmla="*/ 1772433 w 4002066"/>
              <a:gd name="connsiteY88" fmla="*/ 2893513 h 4271376"/>
              <a:gd name="connsiteX89" fmla="*/ 1853852 w 4002066"/>
              <a:gd name="connsiteY89" fmla="*/ 2956143 h 4271376"/>
              <a:gd name="connsiteX90" fmla="*/ 1866378 w 4002066"/>
              <a:gd name="connsiteY90" fmla="*/ 2974932 h 4271376"/>
              <a:gd name="connsiteX91" fmla="*/ 1935272 w 4002066"/>
              <a:gd name="connsiteY91" fmla="*/ 3037562 h 4271376"/>
              <a:gd name="connsiteX92" fmla="*/ 1960324 w 4002066"/>
              <a:gd name="connsiteY92" fmla="*/ 3062614 h 4271376"/>
              <a:gd name="connsiteX93" fmla="*/ 2035480 w 4002066"/>
              <a:gd name="connsiteY93" fmla="*/ 3118981 h 4271376"/>
              <a:gd name="connsiteX94" fmla="*/ 2079321 w 4002066"/>
              <a:gd name="connsiteY94" fmla="*/ 3162822 h 4271376"/>
              <a:gd name="connsiteX95" fmla="*/ 2104373 w 4002066"/>
              <a:gd name="connsiteY95" fmla="*/ 3181611 h 4271376"/>
              <a:gd name="connsiteX96" fmla="*/ 2141951 w 4002066"/>
              <a:gd name="connsiteY96" fmla="*/ 3206663 h 4271376"/>
              <a:gd name="connsiteX97" fmla="*/ 2179529 w 4002066"/>
              <a:gd name="connsiteY97" fmla="*/ 3244241 h 4271376"/>
              <a:gd name="connsiteX98" fmla="*/ 2223370 w 4002066"/>
              <a:gd name="connsiteY98" fmla="*/ 3275557 h 4271376"/>
              <a:gd name="connsiteX99" fmla="*/ 2248422 w 4002066"/>
              <a:gd name="connsiteY99" fmla="*/ 3300609 h 4271376"/>
              <a:gd name="connsiteX100" fmla="*/ 2304789 w 4002066"/>
              <a:gd name="connsiteY100" fmla="*/ 3338187 h 4271376"/>
              <a:gd name="connsiteX101" fmla="*/ 2361157 w 4002066"/>
              <a:gd name="connsiteY101" fmla="*/ 3375765 h 4271376"/>
              <a:gd name="connsiteX102" fmla="*/ 2379946 w 4002066"/>
              <a:gd name="connsiteY102" fmla="*/ 3394554 h 4271376"/>
              <a:gd name="connsiteX103" fmla="*/ 2417524 w 4002066"/>
              <a:gd name="connsiteY103" fmla="*/ 3419606 h 4271376"/>
              <a:gd name="connsiteX104" fmla="*/ 2455102 w 4002066"/>
              <a:gd name="connsiteY104" fmla="*/ 3450921 h 4271376"/>
              <a:gd name="connsiteX105" fmla="*/ 2473891 w 4002066"/>
              <a:gd name="connsiteY105" fmla="*/ 3469710 h 4271376"/>
              <a:gd name="connsiteX106" fmla="*/ 2492680 w 4002066"/>
              <a:gd name="connsiteY106" fmla="*/ 3475973 h 4271376"/>
              <a:gd name="connsiteX107" fmla="*/ 2511469 w 4002066"/>
              <a:gd name="connsiteY107" fmla="*/ 3488499 h 4271376"/>
              <a:gd name="connsiteX108" fmla="*/ 2542784 w 4002066"/>
              <a:gd name="connsiteY108" fmla="*/ 3513551 h 4271376"/>
              <a:gd name="connsiteX109" fmla="*/ 2592888 w 4002066"/>
              <a:gd name="connsiteY109" fmla="*/ 3544866 h 4271376"/>
              <a:gd name="connsiteX110" fmla="*/ 2649255 w 4002066"/>
              <a:gd name="connsiteY110" fmla="*/ 3582444 h 4271376"/>
              <a:gd name="connsiteX111" fmla="*/ 2711885 w 4002066"/>
              <a:gd name="connsiteY111" fmla="*/ 3613759 h 4271376"/>
              <a:gd name="connsiteX112" fmla="*/ 2749463 w 4002066"/>
              <a:gd name="connsiteY112" fmla="*/ 3632548 h 4271376"/>
              <a:gd name="connsiteX113" fmla="*/ 2768252 w 4002066"/>
              <a:gd name="connsiteY113" fmla="*/ 3651337 h 4271376"/>
              <a:gd name="connsiteX114" fmla="*/ 2855935 w 4002066"/>
              <a:gd name="connsiteY114" fmla="*/ 3688915 h 4271376"/>
              <a:gd name="connsiteX115" fmla="*/ 2880987 w 4002066"/>
              <a:gd name="connsiteY115" fmla="*/ 3695178 h 4271376"/>
              <a:gd name="connsiteX116" fmla="*/ 2962406 w 4002066"/>
              <a:gd name="connsiteY116" fmla="*/ 3739020 h 4271376"/>
              <a:gd name="connsiteX117" fmla="*/ 2999984 w 4002066"/>
              <a:gd name="connsiteY117" fmla="*/ 3770335 h 4271376"/>
              <a:gd name="connsiteX118" fmla="*/ 3043825 w 4002066"/>
              <a:gd name="connsiteY118" fmla="*/ 3801650 h 4271376"/>
              <a:gd name="connsiteX119" fmla="*/ 3075140 w 4002066"/>
              <a:gd name="connsiteY119" fmla="*/ 3826702 h 4271376"/>
              <a:gd name="connsiteX120" fmla="*/ 3181611 w 4002066"/>
              <a:gd name="connsiteY120" fmla="*/ 3895595 h 4271376"/>
              <a:gd name="connsiteX121" fmla="*/ 3219189 w 4002066"/>
              <a:gd name="connsiteY121" fmla="*/ 3914384 h 4271376"/>
              <a:gd name="connsiteX122" fmla="*/ 3294346 w 4002066"/>
              <a:gd name="connsiteY122" fmla="*/ 3964488 h 4271376"/>
              <a:gd name="connsiteX123" fmla="*/ 3356976 w 4002066"/>
              <a:gd name="connsiteY123" fmla="*/ 3995803 h 4271376"/>
              <a:gd name="connsiteX124" fmla="*/ 3413343 w 4002066"/>
              <a:gd name="connsiteY124" fmla="*/ 4033381 h 4271376"/>
              <a:gd name="connsiteX125" fmla="*/ 3457184 w 4002066"/>
              <a:gd name="connsiteY125" fmla="*/ 4052170 h 4271376"/>
              <a:gd name="connsiteX126" fmla="*/ 3501025 w 4002066"/>
              <a:gd name="connsiteY126" fmla="*/ 4083485 h 4271376"/>
              <a:gd name="connsiteX127" fmla="*/ 3557392 w 4002066"/>
              <a:gd name="connsiteY127" fmla="*/ 4108537 h 4271376"/>
              <a:gd name="connsiteX128" fmla="*/ 3594970 w 4002066"/>
              <a:gd name="connsiteY128" fmla="*/ 4127326 h 4271376"/>
              <a:gd name="connsiteX129" fmla="*/ 3613759 w 4002066"/>
              <a:gd name="connsiteY129" fmla="*/ 4139852 h 4271376"/>
              <a:gd name="connsiteX130" fmla="*/ 3682652 w 4002066"/>
              <a:gd name="connsiteY130" fmla="*/ 4164904 h 4271376"/>
              <a:gd name="connsiteX131" fmla="*/ 3720231 w 4002066"/>
              <a:gd name="connsiteY131" fmla="*/ 4177431 h 4271376"/>
              <a:gd name="connsiteX132" fmla="*/ 3795387 w 4002066"/>
              <a:gd name="connsiteY132" fmla="*/ 4196220 h 4271376"/>
              <a:gd name="connsiteX133" fmla="*/ 3858017 w 4002066"/>
              <a:gd name="connsiteY133" fmla="*/ 4227535 h 4271376"/>
              <a:gd name="connsiteX134" fmla="*/ 3926910 w 4002066"/>
              <a:gd name="connsiteY134" fmla="*/ 4246324 h 4271376"/>
              <a:gd name="connsiteX135" fmla="*/ 3964488 w 4002066"/>
              <a:gd name="connsiteY135" fmla="*/ 4258850 h 4271376"/>
              <a:gd name="connsiteX136" fmla="*/ 4002066 w 4002066"/>
              <a:gd name="connsiteY136" fmla="*/ 4271376 h 427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4002066" h="4271376">
                <a:moveTo>
                  <a:pt x="0" y="0"/>
                </a:moveTo>
                <a:cubicBezTo>
                  <a:pt x="650" y="6495"/>
                  <a:pt x="6976" y="83559"/>
                  <a:pt x="12526" y="100209"/>
                </a:cubicBezTo>
                <a:cubicBezTo>
                  <a:pt x="14906" y="107350"/>
                  <a:pt x="20877" y="112735"/>
                  <a:pt x="25052" y="118998"/>
                </a:cubicBezTo>
                <a:cubicBezTo>
                  <a:pt x="29356" y="140516"/>
                  <a:pt x="31683" y="154733"/>
                  <a:pt x="37578" y="175365"/>
                </a:cubicBezTo>
                <a:cubicBezTo>
                  <a:pt x="46369" y="206131"/>
                  <a:pt x="43142" y="185791"/>
                  <a:pt x="56368" y="225469"/>
                </a:cubicBezTo>
                <a:cubicBezTo>
                  <a:pt x="61174" y="239888"/>
                  <a:pt x="64527" y="254753"/>
                  <a:pt x="68894" y="269310"/>
                </a:cubicBezTo>
                <a:cubicBezTo>
                  <a:pt x="70791" y="275633"/>
                  <a:pt x="72556" y="282031"/>
                  <a:pt x="75157" y="288099"/>
                </a:cubicBezTo>
                <a:cubicBezTo>
                  <a:pt x="78835" y="296680"/>
                  <a:pt x="84405" y="304409"/>
                  <a:pt x="87683" y="313151"/>
                </a:cubicBezTo>
                <a:cubicBezTo>
                  <a:pt x="90705" y="321211"/>
                  <a:pt x="90097" y="330504"/>
                  <a:pt x="93946" y="338203"/>
                </a:cubicBezTo>
                <a:cubicBezTo>
                  <a:pt x="100679" y="351668"/>
                  <a:pt x="114237" y="361499"/>
                  <a:pt x="118998" y="375781"/>
                </a:cubicBezTo>
                <a:cubicBezTo>
                  <a:pt x="123830" y="390277"/>
                  <a:pt x="140372" y="443581"/>
                  <a:pt x="150313" y="463463"/>
                </a:cubicBezTo>
                <a:cubicBezTo>
                  <a:pt x="153679" y="470196"/>
                  <a:pt x="158664" y="475989"/>
                  <a:pt x="162839" y="482252"/>
                </a:cubicBezTo>
                <a:cubicBezTo>
                  <a:pt x="167014" y="496866"/>
                  <a:pt x="169720" y="511982"/>
                  <a:pt x="175365" y="526094"/>
                </a:cubicBezTo>
                <a:cubicBezTo>
                  <a:pt x="182300" y="543431"/>
                  <a:pt x="194512" y="558484"/>
                  <a:pt x="200417" y="576198"/>
                </a:cubicBezTo>
                <a:cubicBezTo>
                  <a:pt x="202505" y="582461"/>
                  <a:pt x="203728" y="589082"/>
                  <a:pt x="206680" y="594987"/>
                </a:cubicBezTo>
                <a:cubicBezTo>
                  <a:pt x="212124" y="605875"/>
                  <a:pt x="220025" y="615414"/>
                  <a:pt x="225469" y="626302"/>
                </a:cubicBezTo>
                <a:cubicBezTo>
                  <a:pt x="237573" y="650511"/>
                  <a:pt x="236127" y="654724"/>
                  <a:pt x="244258" y="676406"/>
                </a:cubicBezTo>
                <a:cubicBezTo>
                  <a:pt x="248205" y="686933"/>
                  <a:pt x="253229" y="697055"/>
                  <a:pt x="256784" y="707721"/>
                </a:cubicBezTo>
                <a:cubicBezTo>
                  <a:pt x="259506" y="715887"/>
                  <a:pt x="259551" y="724907"/>
                  <a:pt x="263047" y="732773"/>
                </a:cubicBezTo>
                <a:cubicBezTo>
                  <a:pt x="267991" y="743897"/>
                  <a:pt x="276688" y="753057"/>
                  <a:pt x="281836" y="764088"/>
                </a:cubicBezTo>
                <a:cubicBezTo>
                  <a:pt x="291345" y="784463"/>
                  <a:pt x="298537" y="805841"/>
                  <a:pt x="306888" y="826718"/>
                </a:cubicBezTo>
                <a:cubicBezTo>
                  <a:pt x="311063" y="837156"/>
                  <a:pt x="314386" y="847977"/>
                  <a:pt x="319414" y="858033"/>
                </a:cubicBezTo>
                <a:lnTo>
                  <a:pt x="344466" y="908137"/>
                </a:lnTo>
                <a:cubicBezTo>
                  <a:pt x="348641" y="916488"/>
                  <a:pt x="354040" y="924332"/>
                  <a:pt x="356992" y="933189"/>
                </a:cubicBezTo>
                <a:cubicBezTo>
                  <a:pt x="359080" y="939452"/>
                  <a:pt x="360303" y="946073"/>
                  <a:pt x="363255" y="951978"/>
                </a:cubicBezTo>
                <a:cubicBezTo>
                  <a:pt x="368699" y="962866"/>
                  <a:pt x="376600" y="972406"/>
                  <a:pt x="382044" y="983294"/>
                </a:cubicBezTo>
                <a:cubicBezTo>
                  <a:pt x="387072" y="993350"/>
                  <a:pt x="389542" y="1004553"/>
                  <a:pt x="394570" y="1014609"/>
                </a:cubicBezTo>
                <a:cubicBezTo>
                  <a:pt x="397936" y="1021342"/>
                  <a:pt x="403730" y="1026665"/>
                  <a:pt x="407096" y="1033398"/>
                </a:cubicBezTo>
                <a:cubicBezTo>
                  <a:pt x="414206" y="1047619"/>
                  <a:pt x="418775" y="1063018"/>
                  <a:pt x="425885" y="1077239"/>
                </a:cubicBezTo>
                <a:cubicBezTo>
                  <a:pt x="457334" y="1140138"/>
                  <a:pt x="417997" y="1044219"/>
                  <a:pt x="450937" y="1121080"/>
                </a:cubicBezTo>
                <a:cubicBezTo>
                  <a:pt x="453538" y="1127148"/>
                  <a:pt x="454882" y="1133688"/>
                  <a:pt x="457200" y="1139869"/>
                </a:cubicBezTo>
                <a:cubicBezTo>
                  <a:pt x="461147" y="1150396"/>
                  <a:pt x="465160" y="1160911"/>
                  <a:pt x="469726" y="1171184"/>
                </a:cubicBezTo>
                <a:cubicBezTo>
                  <a:pt x="479996" y="1194291"/>
                  <a:pt x="487488" y="1204963"/>
                  <a:pt x="501042" y="1227551"/>
                </a:cubicBezTo>
                <a:cubicBezTo>
                  <a:pt x="518198" y="1296176"/>
                  <a:pt x="494601" y="1213723"/>
                  <a:pt x="519831" y="1271392"/>
                </a:cubicBezTo>
                <a:cubicBezTo>
                  <a:pt x="531486" y="1298032"/>
                  <a:pt x="536186" y="1327877"/>
                  <a:pt x="551146" y="1352811"/>
                </a:cubicBezTo>
                <a:cubicBezTo>
                  <a:pt x="557409" y="1363249"/>
                  <a:pt x="564239" y="1373368"/>
                  <a:pt x="569935" y="1384126"/>
                </a:cubicBezTo>
                <a:cubicBezTo>
                  <a:pt x="583040" y="1408880"/>
                  <a:pt x="597111" y="1433277"/>
                  <a:pt x="607513" y="1459283"/>
                </a:cubicBezTo>
                <a:cubicBezTo>
                  <a:pt x="611688" y="1469721"/>
                  <a:pt x="615011" y="1480542"/>
                  <a:pt x="620039" y="1490598"/>
                </a:cubicBezTo>
                <a:cubicBezTo>
                  <a:pt x="623405" y="1497331"/>
                  <a:pt x="629199" y="1502654"/>
                  <a:pt x="632565" y="1509387"/>
                </a:cubicBezTo>
                <a:cubicBezTo>
                  <a:pt x="637593" y="1519443"/>
                  <a:pt x="639631" y="1530874"/>
                  <a:pt x="645091" y="1540702"/>
                </a:cubicBezTo>
                <a:cubicBezTo>
                  <a:pt x="650160" y="1549827"/>
                  <a:pt x="658811" y="1556629"/>
                  <a:pt x="663880" y="1565754"/>
                </a:cubicBezTo>
                <a:cubicBezTo>
                  <a:pt x="669340" y="1575582"/>
                  <a:pt x="671378" y="1587013"/>
                  <a:pt x="676406" y="1597069"/>
                </a:cubicBezTo>
                <a:cubicBezTo>
                  <a:pt x="679772" y="1603802"/>
                  <a:pt x="684943" y="1609475"/>
                  <a:pt x="688932" y="1615858"/>
                </a:cubicBezTo>
                <a:cubicBezTo>
                  <a:pt x="741089" y="1699309"/>
                  <a:pt x="680369" y="1602439"/>
                  <a:pt x="720247" y="1672225"/>
                </a:cubicBezTo>
                <a:cubicBezTo>
                  <a:pt x="723982" y="1678760"/>
                  <a:pt x="729038" y="1684479"/>
                  <a:pt x="732773" y="1691014"/>
                </a:cubicBezTo>
                <a:cubicBezTo>
                  <a:pt x="737405" y="1699120"/>
                  <a:pt x="741621" y="1707485"/>
                  <a:pt x="745299" y="1716066"/>
                </a:cubicBezTo>
                <a:cubicBezTo>
                  <a:pt x="754061" y="1736510"/>
                  <a:pt x="749251" y="1739135"/>
                  <a:pt x="764088" y="1759907"/>
                </a:cubicBezTo>
                <a:cubicBezTo>
                  <a:pt x="769236" y="1767114"/>
                  <a:pt x="777964" y="1771326"/>
                  <a:pt x="782877" y="1778696"/>
                </a:cubicBezTo>
                <a:cubicBezTo>
                  <a:pt x="790645" y="1790348"/>
                  <a:pt x="795978" y="1803477"/>
                  <a:pt x="801666" y="1816274"/>
                </a:cubicBezTo>
                <a:cubicBezTo>
                  <a:pt x="804347" y="1822307"/>
                  <a:pt x="804654" y="1829331"/>
                  <a:pt x="807929" y="1835063"/>
                </a:cubicBezTo>
                <a:cubicBezTo>
                  <a:pt x="813108" y="1844126"/>
                  <a:pt x="820455" y="1851764"/>
                  <a:pt x="826718" y="1860115"/>
                </a:cubicBezTo>
                <a:cubicBezTo>
                  <a:pt x="836632" y="1899772"/>
                  <a:pt x="828206" y="1878005"/>
                  <a:pt x="858033" y="1922746"/>
                </a:cubicBezTo>
                <a:lnTo>
                  <a:pt x="858033" y="1922746"/>
                </a:lnTo>
                <a:cubicBezTo>
                  <a:pt x="872357" y="1965719"/>
                  <a:pt x="855719" y="1922407"/>
                  <a:pt x="901874" y="1991639"/>
                </a:cubicBezTo>
                <a:lnTo>
                  <a:pt x="939452" y="2048006"/>
                </a:lnTo>
                <a:cubicBezTo>
                  <a:pt x="943627" y="2054269"/>
                  <a:pt x="949597" y="2059654"/>
                  <a:pt x="951978" y="2066795"/>
                </a:cubicBezTo>
                <a:cubicBezTo>
                  <a:pt x="954066" y="2073058"/>
                  <a:pt x="954189" y="2080373"/>
                  <a:pt x="958242" y="2085584"/>
                </a:cubicBezTo>
                <a:cubicBezTo>
                  <a:pt x="969118" y="2099567"/>
                  <a:pt x="995820" y="2123162"/>
                  <a:pt x="995820" y="2123162"/>
                </a:cubicBezTo>
                <a:cubicBezTo>
                  <a:pt x="1007950" y="2171683"/>
                  <a:pt x="992169" y="2126819"/>
                  <a:pt x="1020872" y="2167003"/>
                </a:cubicBezTo>
                <a:cubicBezTo>
                  <a:pt x="1026299" y="2174600"/>
                  <a:pt x="1027796" y="2184586"/>
                  <a:pt x="1033398" y="2192055"/>
                </a:cubicBezTo>
                <a:cubicBezTo>
                  <a:pt x="1040484" y="2201503"/>
                  <a:pt x="1050764" y="2208140"/>
                  <a:pt x="1058450" y="2217107"/>
                </a:cubicBezTo>
                <a:cubicBezTo>
                  <a:pt x="1063349" y="2222822"/>
                  <a:pt x="1066157" y="2230113"/>
                  <a:pt x="1070976" y="2235896"/>
                </a:cubicBezTo>
                <a:cubicBezTo>
                  <a:pt x="1076646" y="2242700"/>
                  <a:pt x="1084001" y="2247960"/>
                  <a:pt x="1089765" y="2254685"/>
                </a:cubicBezTo>
                <a:cubicBezTo>
                  <a:pt x="1096558" y="2262610"/>
                  <a:pt x="1103022" y="2270885"/>
                  <a:pt x="1108554" y="2279737"/>
                </a:cubicBezTo>
                <a:cubicBezTo>
                  <a:pt x="1113502" y="2287654"/>
                  <a:pt x="1115103" y="2297617"/>
                  <a:pt x="1121080" y="2304789"/>
                </a:cubicBezTo>
                <a:cubicBezTo>
                  <a:pt x="1125899" y="2310572"/>
                  <a:pt x="1134204" y="2312358"/>
                  <a:pt x="1139869" y="2317315"/>
                </a:cubicBezTo>
                <a:cubicBezTo>
                  <a:pt x="1150979" y="2327036"/>
                  <a:pt x="1160746" y="2338192"/>
                  <a:pt x="1171184" y="2348631"/>
                </a:cubicBezTo>
                <a:cubicBezTo>
                  <a:pt x="1177447" y="2354894"/>
                  <a:pt x="1184659" y="2360334"/>
                  <a:pt x="1189973" y="2367420"/>
                </a:cubicBezTo>
                <a:cubicBezTo>
                  <a:pt x="1196236" y="2375771"/>
                  <a:pt x="1201381" y="2385091"/>
                  <a:pt x="1208762" y="2392472"/>
                </a:cubicBezTo>
                <a:cubicBezTo>
                  <a:pt x="1214085" y="2397795"/>
                  <a:pt x="1222228" y="2399675"/>
                  <a:pt x="1227551" y="2404998"/>
                </a:cubicBezTo>
                <a:cubicBezTo>
                  <a:pt x="1234932" y="2412379"/>
                  <a:pt x="1238959" y="2422669"/>
                  <a:pt x="1246340" y="2430050"/>
                </a:cubicBezTo>
                <a:cubicBezTo>
                  <a:pt x="1253721" y="2437431"/>
                  <a:pt x="1263668" y="2441817"/>
                  <a:pt x="1271392" y="2448839"/>
                </a:cubicBezTo>
                <a:cubicBezTo>
                  <a:pt x="1286684" y="2462741"/>
                  <a:pt x="1298037" y="2481216"/>
                  <a:pt x="1315233" y="2492680"/>
                </a:cubicBezTo>
                <a:cubicBezTo>
                  <a:pt x="1321496" y="2496855"/>
                  <a:pt x="1328699" y="2499883"/>
                  <a:pt x="1334022" y="2505206"/>
                </a:cubicBezTo>
                <a:cubicBezTo>
                  <a:pt x="1368147" y="2539331"/>
                  <a:pt x="1335714" y="2524559"/>
                  <a:pt x="1371600" y="2536521"/>
                </a:cubicBezTo>
                <a:cubicBezTo>
                  <a:pt x="1379951" y="2544872"/>
                  <a:pt x="1387764" y="2553796"/>
                  <a:pt x="1396652" y="2561573"/>
                </a:cubicBezTo>
                <a:cubicBezTo>
                  <a:pt x="1404508" y="2568447"/>
                  <a:pt x="1414324" y="2572981"/>
                  <a:pt x="1421705" y="2580362"/>
                </a:cubicBezTo>
                <a:cubicBezTo>
                  <a:pt x="1427028" y="2585684"/>
                  <a:pt x="1428908" y="2593828"/>
                  <a:pt x="1434231" y="2599151"/>
                </a:cubicBezTo>
                <a:cubicBezTo>
                  <a:pt x="1439554" y="2604474"/>
                  <a:pt x="1447471" y="2606591"/>
                  <a:pt x="1453020" y="2611677"/>
                </a:cubicBezTo>
                <a:cubicBezTo>
                  <a:pt x="1472607" y="2629632"/>
                  <a:pt x="1488130" y="2652101"/>
                  <a:pt x="1509387" y="2668044"/>
                </a:cubicBezTo>
                <a:cubicBezTo>
                  <a:pt x="1517738" y="2674307"/>
                  <a:pt x="1527058" y="2679452"/>
                  <a:pt x="1534439" y="2686833"/>
                </a:cubicBezTo>
                <a:cubicBezTo>
                  <a:pt x="1539762" y="2692156"/>
                  <a:pt x="1541642" y="2700299"/>
                  <a:pt x="1546965" y="2705622"/>
                </a:cubicBezTo>
                <a:cubicBezTo>
                  <a:pt x="1564751" y="2723408"/>
                  <a:pt x="1591180" y="2733094"/>
                  <a:pt x="1609595" y="2749463"/>
                </a:cubicBezTo>
                <a:cubicBezTo>
                  <a:pt x="1617397" y="2756398"/>
                  <a:pt x="1621003" y="2767134"/>
                  <a:pt x="1628384" y="2774515"/>
                </a:cubicBezTo>
                <a:cubicBezTo>
                  <a:pt x="1633707" y="2779838"/>
                  <a:pt x="1641458" y="2782142"/>
                  <a:pt x="1647173" y="2787041"/>
                </a:cubicBezTo>
                <a:cubicBezTo>
                  <a:pt x="1656140" y="2794727"/>
                  <a:pt x="1663003" y="2804716"/>
                  <a:pt x="1672225" y="2812094"/>
                </a:cubicBezTo>
                <a:cubicBezTo>
                  <a:pt x="1683980" y="2821499"/>
                  <a:pt x="1697759" y="2828113"/>
                  <a:pt x="1709803" y="2837146"/>
                </a:cubicBezTo>
                <a:cubicBezTo>
                  <a:pt x="1722847" y="2846929"/>
                  <a:pt x="1735261" y="2857553"/>
                  <a:pt x="1747381" y="2868461"/>
                </a:cubicBezTo>
                <a:cubicBezTo>
                  <a:pt x="1756159" y="2876361"/>
                  <a:pt x="1763111" y="2886263"/>
                  <a:pt x="1772433" y="2893513"/>
                </a:cubicBezTo>
                <a:cubicBezTo>
                  <a:pt x="1844767" y="2949773"/>
                  <a:pt x="1754499" y="2856790"/>
                  <a:pt x="1853852" y="2956143"/>
                </a:cubicBezTo>
                <a:cubicBezTo>
                  <a:pt x="1859175" y="2961466"/>
                  <a:pt x="1861377" y="2969306"/>
                  <a:pt x="1866378" y="2974932"/>
                </a:cubicBezTo>
                <a:cubicBezTo>
                  <a:pt x="1911034" y="3025168"/>
                  <a:pt x="1891917" y="2999024"/>
                  <a:pt x="1935272" y="3037562"/>
                </a:cubicBezTo>
                <a:cubicBezTo>
                  <a:pt x="1944099" y="3045408"/>
                  <a:pt x="1951184" y="3055136"/>
                  <a:pt x="1960324" y="3062614"/>
                </a:cubicBezTo>
                <a:cubicBezTo>
                  <a:pt x="2000613" y="3095577"/>
                  <a:pt x="2000883" y="3087267"/>
                  <a:pt x="2035480" y="3118981"/>
                </a:cubicBezTo>
                <a:cubicBezTo>
                  <a:pt x="2050715" y="3132946"/>
                  <a:pt x="2062788" y="3150422"/>
                  <a:pt x="2079321" y="3162822"/>
                </a:cubicBezTo>
                <a:cubicBezTo>
                  <a:pt x="2087672" y="3169085"/>
                  <a:pt x="2096448" y="3174818"/>
                  <a:pt x="2104373" y="3181611"/>
                </a:cubicBezTo>
                <a:cubicBezTo>
                  <a:pt x="2134228" y="3207201"/>
                  <a:pt x="2109991" y="3196010"/>
                  <a:pt x="2141951" y="3206663"/>
                </a:cubicBezTo>
                <a:cubicBezTo>
                  <a:pt x="2154477" y="3219189"/>
                  <a:pt x="2164790" y="3234415"/>
                  <a:pt x="2179529" y="3244241"/>
                </a:cubicBezTo>
                <a:cubicBezTo>
                  <a:pt x="2193563" y="3253597"/>
                  <a:pt x="2210936" y="3264677"/>
                  <a:pt x="2223370" y="3275557"/>
                </a:cubicBezTo>
                <a:cubicBezTo>
                  <a:pt x="2232258" y="3283334"/>
                  <a:pt x="2239061" y="3293409"/>
                  <a:pt x="2248422" y="3300609"/>
                </a:cubicBezTo>
                <a:cubicBezTo>
                  <a:pt x="2266321" y="3314377"/>
                  <a:pt x="2287441" y="3323731"/>
                  <a:pt x="2304789" y="3338187"/>
                </a:cubicBezTo>
                <a:cubicBezTo>
                  <a:pt x="2347440" y="3373728"/>
                  <a:pt x="2326899" y="3364346"/>
                  <a:pt x="2361157" y="3375765"/>
                </a:cubicBezTo>
                <a:cubicBezTo>
                  <a:pt x="2367420" y="3382028"/>
                  <a:pt x="2372955" y="3389116"/>
                  <a:pt x="2379946" y="3394554"/>
                </a:cubicBezTo>
                <a:cubicBezTo>
                  <a:pt x="2391829" y="3403796"/>
                  <a:pt x="2406879" y="3408961"/>
                  <a:pt x="2417524" y="3419606"/>
                </a:cubicBezTo>
                <a:cubicBezTo>
                  <a:pt x="2472416" y="3474498"/>
                  <a:pt x="2402785" y="3407323"/>
                  <a:pt x="2455102" y="3450921"/>
                </a:cubicBezTo>
                <a:cubicBezTo>
                  <a:pt x="2461906" y="3456591"/>
                  <a:pt x="2466521" y="3464797"/>
                  <a:pt x="2473891" y="3469710"/>
                </a:cubicBezTo>
                <a:cubicBezTo>
                  <a:pt x="2479384" y="3473372"/>
                  <a:pt x="2486775" y="3473021"/>
                  <a:pt x="2492680" y="3475973"/>
                </a:cubicBezTo>
                <a:cubicBezTo>
                  <a:pt x="2499413" y="3479339"/>
                  <a:pt x="2505447" y="3483983"/>
                  <a:pt x="2511469" y="3488499"/>
                </a:cubicBezTo>
                <a:cubicBezTo>
                  <a:pt x="2522163" y="3496520"/>
                  <a:pt x="2531793" y="3505942"/>
                  <a:pt x="2542784" y="3513551"/>
                </a:cubicBezTo>
                <a:cubicBezTo>
                  <a:pt x="2558977" y="3524762"/>
                  <a:pt x="2577132" y="3533049"/>
                  <a:pt x="2592888" y="3544866"/>
                </a:cubicBezTo>
                <a:cubicBezTo>
                  <a:pt x="2617055" y="3562991"/>
                  <a:pt x="2621379" y="3567577"/>
                  <a:pt x="2649255" y="3582444"/>
                </a:cubicBezTo>
                <a:cubicBezTo>
                  <a:pt x="2669850" y="3593428"/>
                  <a:pt x="2692464" y="3600812"/>
                  <a:pt x="2711885" y="3613759"/>
                </a:cubicBezTo>
                <a:cubicBezTo>
                  <a:pt x="2736167" y="3629947"/>
                  <a:pt x="2723533" y="3623905"/>
                  <a:pt x="2749463" y="3632548"/>
                </a:cubicBezTo>
                <a:cubicBezTo>
                  <a:pt x="2755726" y="3638811"/>
                  <a:pt x="2760779" y="3646582"/>
                  <a:pt x="2768252" y="3651337"/>
                </a:cubicBezTo>
                <a:cubicBezTo>
                  <a:pt x="2797316" y="3669832"/>
                  <a:pt x="2823871" y="3679296"/>
                  <a:pt x="2855935" y="3688915"/>
                </a:cubicBezTo>
                <a:cubicBezTo>
                  <a:pt x="2864180" y="3691388"/>
                  <a:pt x="2873041" y="3691867"/>
                  <a:pt x="2880987" y="3695178"/>
                </a:cubicBezTo>
                <a:cubicBezTo>
                  <a:pt x="2895865" y="3701377"/>
                  <a:pt x="2945142" y="3726464"/>
                  <a:pt x="2962406" y="3739020"/>
                </a:cubicBezTo>
                <a:cubicBezTo>
                  <a:pt x="2975593" y="3748610"/>
                  <a:pt x="2987060" y="3760394"/>
                  <a:pt x="2999984" y="3770335"/>
                </a:cubicBezTo>
                <a:cubicBezTo>
                  <a:pt x="3014219" y="3781285"/>
                  <a:pt x="3029458" y="3790875"/>
                  <a:pt x="3043825" y="3801650"/>
                </a:cubicBezTo>
                <a:cubicBezTo>
                  <a:pt x="3054519" y="3809671"/>
                  <a:pt x="3064095" y="3819172"/>
                  <a:pt x="3075140" y="3826702"/>
                </a:cubicBezTo>
                <a:cubicBezTo>
                  <a:pt x="3110066" y="3850515"/>
                  <a:pt x="3145502" y="3873616"/>
                  <a:pt x="3181611" y="3895595"/>
                </a:cubicBezTo>
                <a:cubicBezTo>
                  <a:pt x="3193574" y="3902877"/>
                  <a:pt x="3207239" y="3907081"/>
                  <a:pt x="3219189" y="3914384"/>
                </a:cubicBezTo>
                <a:cubicBezTo>
                  <a:pt x="3244881" y="3930084"/>
                  <a:pt x="3267416" y="3951023"/>
                  <a:pt x="3294346" y="3964488"/>
                </a:cubicBezTo>
                <a:cubicBezTo>
                  <a:pt x="3315223" y="3974926"/>
                  <a:pt x="3336776" y="3984108"/>
                  <a:pt x="3356976" y="3995803"/>
                </a:cubicBezTo>
                <a:cubicBezTo>
                  <a:pt x="3376519" y="4007117"/>
                  <a:pt x="3393661" y="4022310"/>
                  <a:pt x="3413343" y="4033381"/>
                </a:cubicBezTo>
                <a:cubicBezTo>
                  <a:pt x="3427200" y="4041176"/>
                  <a:pt x="3443380" y="4044282"/>
                  <a:pt x="3457184" y="4052170"/>
                </a:cubicBezTo>
                <a:cubicBezTo>
                  <a:pt x="3472777" y="4061080"/>
                  <a:pt x="3485373" y="4074681"/>
                  <a:pt x="3501025" y="4083485"/>
                </a:cubicBezTo>
                <a:cubicBezTo>
                  <a:pt x="3518946" y="4093565"/>
                  <a:pt x="3538760" y="4099842"/>
                  <a:pt x="3557392" y="4108537"/>
                </a:cubicBezTo>
                <a:cubicBezTo>
                  <a:pt x="3570083" y="4114459"/>
                  <a:pt x="3582728" y="4120525"/>
                  <a:pt x="3594970" y="4127326"/>
                </a:cubicBezTo>
                <a:cubicBezTo>
                  <a:pt x="3601550" y="4130982"/>
                  <a:pt x="3607026" y="4136486"/>
                  <a:pt x="3613759" y="4139852"/>
                </a:cubicBezTo>
                <a:cubicBezTo>
                  <a:pt x="3631189" y="4148567"/>
                  <a:pt x="3665113" y="4159057"/>
                  <a:pt x="3682652" y="4164904"/>
                </a:cubicBezTo>
                <a:cubicBezTo>
                  <a:pt x="3695178" y="4169080"/>
                  <a:pt x="3707421" y="4174229"/>
                  <a:pt x="3720231" y="4177431"/>
                </a:cubicBezTo>
                <a:cubicBezTo>
                  <a:pt x="3745283" y="4183694"/>
                  <a:pt x="3772290" y="4184672"/>
                  <a:pt x="3795387" y="4196220"/>
                </a:cubicBezTo>
                <a:cubicBezTo>
                  <a:pt x="3816264" y="4206658"/>
                  <a:pt x="3835499" y="4221394"/>
                  <a:pt x="3858017" y="4227535"/>
                </a:cubicBezTo>
                <a:cubicBezTo>
                  <a:pt x="3880981" y="4233798"/>
                  <a:pt x="3904074" y="4239608"/>
                  <a:pt x="3926910" y="4246324"/>
                </a:cubicBezTo>
                <a:cubicBezTo>
                  <a:pt x="3939577" y="4250050"/>
                  <a:pt x="3951841" y="4255056"/>
                  <a:pt x="3964488" y="4258850"/>
                </a:cubicBezTo>
                <a:cubicBezTo>
                  <a:pt x="4001464" y="4269943"/>
                  <a:pt x="3977830" y="4259258"/>
                  <a:pt x="4002066" y="4271376"/>
                </a:cubicBezTo>
              </a:path>
            </a:pathLst>
          </a:cu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FF0000"/>
              </a:solidFill>
            </a:endParaRPr>
          </a:p>
        </p:txBody>
      </p:sp>
      <p:sp>
        <p:nvSpPr>
          <p:cNvPr id="17" name="아래쪽 화살표 16"/>
          <p:cNvSpPr/>
          <p:nvPr/>
        </p:nvSpPr>
        <p:spPr bwMode="auto">
          <a:xfrm>
            <a:off x="4181642" y="3742006"/>
            <a:ext cx="321160" cy="11797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69429" y="1546225"/>
                <a:ext cx="1587294" cy="496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/>
                  <a:t>Kerma</a:t>
                </a:r>
                <a:r>
                  <a:rPr lang="ko-KR" altLang="en-US" b="1" dirty="0" smtClean="0"/>
                  <a:t>  </a:t>
                </a:r>
                <a:r>
                  <a:rPr lang="en-US" altLang="ko-KR" b="1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baseline="-25000" dirty="0" smtClean="0">
                            <a:latin typeface="Cambria Math" panose="02040503050406030204" pitchFamily="18" charset="0"/>
                          </a:rPr>
                          <m:t>𝒕𝒓</m:t>
                        </m:r>
                      </m:num>
                      <m:den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𝒅𝒎</m:t>
                        </m:r>
                      </m:den>
                    </m:f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29" y="1546225"/>
                <a:ext cx="1587294" cy="496674"/>
              </a:xfrm>
              <a:prstGeom prst="rect">
                <a:avLst/>
              </a:prstGeom>
              <a:blipFill rotWithShape="0">
                <a:blip r:embed="rId4"/>
                <a:stretch>
                  <a:fillRect l="-3462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자유형 6"/>
          <p:cNvSpPr/>
          <p:nvPr/>
        </p:nvSpPr>
        <p:spPr bwMode="auto">
          <a:xfrm>
            <a:off x="1318470" y="3700911"/>
            <a:ext cx="3290341" cy="1656413"/>
          </a:xfrm>
          <a:custGeom>
            <a:avLst/>
            <a:gdLst>
              <a:gd name="connsiteX0" fmla="*/ 0 w 3290341"/>
              <a:gd name="connsiteY0" fmla="*/ 1656413 h 1656413"/>
              <a:gd name="connsiteX1" fmla="*/ 14990 w 3290341"/>
              <a:gd name="connsiteY1" fmla="*/ 1596452 h 1656413"/>
              <a:gd name="connsiteX2" fmla="*/ 37475 w 3290341"/>
              <a:gd name="connsiteY2" fmla="*/ 1573967 h 1656413"/>
              <a:gd name="connsiteX3" fmla="*/ 52465 w 3290341"/>
              <a:gd name="connsiteY3" fmla="*/ 1551482 h 1656413"/>
              <a:gd name="connsiteX4" fmla="*/ 89941 w 3290341"/>
              <a:gd name="connsiteY4" fmla="*/ 1484026 h 1656413"/>
              <a:gd name="connsiteX5" fmla="*/ 97436 w 3290341"/>
              <a:gd name="connsiteY5" fmla="*/ 1461541 h 1656413"/>
              <a:gd name="connsiteX6" fmla="*/ 119921 w 3290341"/>
              <a:gd name="connsiteY6" fmla="*/ 1424065 h 1656413"/>
              <a:gd name="connsiteX7" fmla="*/ 142406 w 3290341"/>
              <a:gd name="connsiteY7" fmla="*/ 1349114 h 1656413"/>
              <a:gd name="connsiteX8" fmla="*/ 157397 w 3290341"/>
              <a:gd name="connsiteY8" fmla="*/ 1304144 h 1656413"/>
              <a:gd name="connsiteX9" fmla="*/ 172387 w 3290341"/>
              <a:gd name="connsiteY9" fmla="*/ 1281659 h 1656413"/>
              <a:gd name="connsiteX10" fmla="*/ 187377 w 3290341"/>
              <a:gd name="connsiteY10" fmla="*/ 1236688 h 1656413"/>
              <a:gd name="connsiteX11" fmla="*/ 202367 w 3290341"/>
              <a:gd name="connsiteY11" fmla="*/ 1214203 h 1656413"/>
              <a:gd name="connsiteX12" fmla="*/ 217357 w 3290341"/>
              <a:gd name="connsiteY12" fmla="*/ 1169232 h 1656413"/>
              <a:gd name="connsiteX13" fmla="*/ 239842 w 3290341"/>
              <a:gd name="connsiteY13" fmla="*/ 1101777 h 1656413"/>
              <a:gd name="connsiteX14" fmla="*/ 247338 w 3290341"/>
              <a:gd name="connsiteY14" fmla="*/ 1079291 h 1656413"/>
              <a:gd name="connsiteX15" fmla="*/ 254833 w 3290341"/>
              <a:gd name="connsiteY15" fmla="*/ 1056806 h 1656413"/>
              <a:gd name="connsiteX16" fmla="*/ 269823 w 3290341"/>
              <a:gd name="connsiteY16" fmla="*/ 1034321 h 1656413"/>
              <a:gd name="connsiteX17" fmla="*/ 284813 w 3290341"/>
              <a:gd name="connsiteY17" fmla="*/ 989350 h 1656413"/>
              <a:gd name="connsiteX18" fmla="*/ 299803 w 3290341"/>
              <a:gd name="connsiteY18" fmla="*/ 966865 h 1656413"/>
              <a:gd name="connsiteX19" fmla="*/ 314793 w 3290341"/>
              <a:gd name="connsiteY19" fmla="*/ 921895 h 1656413"/>
              <a:gd name="connsiteX20" fmla="*/ 329783 w 3290341"/>
              <a:gd name="connsiteY20" fmla="*/ 899409 h 1656413"/>
              <a:gd name="connsiteX21" fmla="*/ 344774 w 3290341"/>
              <a:gd name="connsiteY21" fmla="*/ 854439 h 1656413"/>
              <a:gd name="connsiteX22" fmla="*/ 352269 w 3290341"/>
              <a:gd name="connsiteY22" fmla="*/ 831954 h 1656413"/>
              <a:gd name="connsiteX23" fmla="*/ 367259 w 3290341"/>
              <a:gd name="connsiteY23" fmla="*/ 809469 h 1656413"/>
              <a:gd name="connsiteX24" fmla="*/ 389744 w 3290341"/>
              <a:gd name="connsiteY24" fmla="*/ 764498 h 1656413"/>
              <a:gd name="connsiteX25" fmla="*/ 404734 w 3290341"/>
              <a:gd name="connsiteY25" fmla="*/ 719528 h 1656413"/>
              <a:gd name="connsiteX26" fmla="*/ 419724 w 3290341"/>
              <a:gd name="connsiteY26" fmla="*/ 697042 h 1656413"/>
              <a:gd name="connsiteX27" fmla="*/ 449705 w 3290341"/>
              <a:gd name="connsiteY27" fmla="*/ 629587 h 1656413"/>
              <a:gd name="connsiteX28" fmla="*/ 472190 w 3290341"/>
              <a:gd name="connsiteY28" fmla="*/ 562131 h 1656413"/>
              <a:gd name="connsiteX29" fmla="*/ 479685 w 3290341"/>
              <a:gd name="connsiteY29" fmla="*/ 539646 h 1656413"/>
              <a:gd name="connsiteX30" fmla="*/ 509665 w 3290341"/>
              <a:gd name="connsiteY30" fmla="*/ 494675 h 1656413"/>
              <a:gd name="connsiteX31" fmla="*/ 524656 w 3290341"/>
              <a:gd name="connsiteY31" fmla="*/ 449705 h 1656413"/>
              <a:gd name="connsiteX32" fmla="*/ 532151 w 3290341"/>
              <a:gd name="connsiteY32" fmla="*/ 427219 h 1656413"/>
              <a:gd name="connsiteX33" fmla="*/ 547141 w 3290341"/>
              <a:gd name="connsiteY33" fmla="*/ 404734 h 1656413"/>
              <a:gd name="connsiteX34" fmla="*/ 577121 w 3290341"/>
              <a:gd name="connsiteY34" fmla="*/ 344773 h 1656413"/>
              <a:gd name="connsiteX35" fmla="*/ 599606 w 3290341"/>
              <a:gd name="connsiteY35" fmla="*/ 299803 h 1656413"/>
              <a:gd name="connsiteX36" fmla="*/ 637082 w 3290341"/>
              <a:gd name="connsiteY36" fmla="*/ 262328 h 1656413"/>
              <a:gd name="connsiteX37" fmla="*/ 652072 w 3290341"/>
              <a:gd name="connsiteY37" fmla="*/ 247337 h 1656413"/>
              <a:gd name="connsiteX38" fmla="*/ 689547 w 3290341"/>
              <a:gd name="connsiteY38" fmla="*/ 217357 h 1656413"/>
              <a:gd name="connsiteX39" fmla="*/ 704538 w 3290341"/>
              <a:gd name="connsiteY39" fmla="*/ 202367 h 1656413"/>
              <a:gd name="connsiteX40" fmla="*/ 727023 w 3290341"/>
              <a:gd name="connsiteY40" fmla="*/ 187377 h 1656413"/>
              <a:gd name="connsiteX41" fmla="*/ 764498 w 3290341"/>
              <a:gd name="connsiteY41" fmla="*/ 157396 h 1656413"/>
              <a:gd name="connsiteX42" fmla="*/ 794479 w 3290341"/>
              <a:gd name="connsiteY42" fmla="*/ 127416 h 1656413"/>
              <a:gd name="connsiteX43" fmla="*/ 824459 w 3290341"/>
              <a:gd name="connsiteY43" fmla="*/ 82446 h 1656413"/>
              <a:gd name="connsiteX44" fmla="*/ 839449 w 3290341"/>
              <a:gd name="connsiteY44" fmla="*/ 67455 h 1656413"/>
              <a:gd name="connsiteX45" fmla="*/ 854439 w 3290341"/>
              <a:gd name="connsiteY45" fmla="*/ 44970 h 1656413"/>
              <a:gd name="connsiteX46" fmla="*/ 876924 w 3290341"/>
              <a:gd name="connsiteY46" fmla="*/ 29980 h 1656413"/>
              <a:gd name="connsiteX47" fmla="*/ 891915 w 3290341"/>
              <a:gd name="connsiteY47" fmla="*/ 14990 h 1656413"/>
              <a:gd name="connsiteX48" fmla="*/ 936885 w 3290341"/>
              <a:gd name="connsiteY48" fmla="*/ 0 h 1656413"/>
              <a:gd name="connsiteX49" fmla="*/ 981856 w 3290341"/>
              <a:gd name="connsiteY49" fmla="*/ 14990 h 1656413"/>
              <a:gd name="connsiteX50" fmla="*/ 1004341 w 3290341"/>
              <a:gd name="connsiteY50" fmla="*/ 29980 h 1656413"/>
              <a:gd name="connsiteX51" fmla="*/ 1041816 w 3290341"/>
              <a:gd name="connsiteY51" fmla="*/ 37475 h 1656413"/>
              <a:gd name="connsiteX52" fmla="*/ 1064301 w 3290341"/>
              <a:gd name="connsiteY52" fmla="*/ 44970 h 1656413"/>
              <a:gd name="connsiteX53" fmla="*/ 1079292 w 3290341"/>
              <a:gd name="connsiteY53" fmla="*/ 59960 h 1656413"/>
              <a:gd name="connsiteX54" fmla="*/ 1094282 w 3290341"/>
              <a:gd name="connsiteY54" fmla="*/ 82446 h 1656413"/>
              <a:gd name="connsiteX55" fmla="*/ 1116767 w 3290341"/>
              <a:gd name="connsiteY55" fmla="*/ 97436 h 1656413"/>
              <a:gd name="connsiteX56" fmla="*/ 1131757 w 3290341"/>
              <a:gd name="connsiteY56" fmla="*/ 119921 h 1656413"/>
              <a:gd name="connsiteX57" fmla="*/ 1169233 w 3290341"/>
              <a:gd name="connsiteY57" fmla="*/ 157396 h 1656413"/>
              <a:gd name="connsiteX58" fmla="*/ 1184223 w 3290341"/>
              <a:gd name="connsiteY58" fmla="*/ 172387 h 1656413"/>
              <a:gd name="connsiteX59" fmla="*/ 1199213 w 3290341"/>
              <a:gd name="connsiteY59" fmla="*/ 194872 h 1656413"/>
              <a:gd name="connsiteX60" fmla="*/ 1244183 w 3290341"/>
              <a:gd name="connsiteY60" fmla="*/ 224852 h 1656413"/>
              <a:gd name="connsiteX61" fmla="*/ 1266669 w 3290341"/>
              <a:gd name="connsiteY61" fmla="*/ 239842 h 1656413"/>
              <a:gd name="connsiteX62" fmla="*/ 1349115 w 3290341"/>
              <a:gd name="connsiteY62" fmla="*/ 254832 h 1656413"/>
              <a:gd name="connsiteX63" fmla="*/ 1394085 w 3290341"/>
              <a:gd name="connsiteY63" fmla="*/ 262328 h 1656413"/>
              <a:gd name="connsiteX64" fmla="*/ 1461541 w 3290341"/>
              <a:gd name="connsiteY64" fmla="*/ 307298 h 1656413"/>
              <a:gd name="connsiteX65" fmla="*/ 1484026 w 3290341"/>
              <a:gd name="connsiteY65" fmla="*/ 322288 h 1656413"/>
              <a:gd name="connsiteX66" fmla="*/ 1506511 w 3290341"/>
              <a:gd name="connsiteY66" fmla="*/ 329783 h 1656413"/>
              <a:gd name="connsiteX67" fmla="*/ 1566472 w 3290341"/>
              <a:gd name="connsiteY67" fmla="*/ 382249 h 1656413"/>
              <a:gd name="connsiteX68" fmla="*/ 1588957 w 3290341"/>
              <a:gd name="connsiteY68" fmla="*/ 397239 h 1656413"/>
              <a:gd name="connsiteX69" fmla="*/ 1626433 w 3290341"/>
              <a:gd name="connsiteY69" fmla="*/ 427219 h 1656413"/>
              <a:gd name="connsiteX70" fmla="*/ 1648918 w 3290341"/>
              <a:gd name="connsiteY70" fmla="*/ 442209 h 1656413"/>
              <a:gd name="connsiteX71" fmla="*/ 1663908 w 3290341"/>
              <a:gd name="connsiteY71" fmla="*/ 457200 h 1656413"/>
              <a:gd name="connsiteX72" fmla="*/ 1686393 w 3290341"/>
              <a:gd name="connsiteY72" fmla="*/ 464695 h 1656413"/>
              <a:gd name="connsiteX73" fmla="*/ 1716374 w 3290341"/>
              <a:gd name="connsiteY73" fmla="*/ 487180 h 1656413"/>
              <a:gd name="connsiteX74" fmla="*/ 1738859 w 3290341"/>
              <a:gd name="connsiteY74" fmla="*/ 509665 h 1656413"/>
              <a:gd name="connsiteX75" fmla="*/ 1791324 w 3290341"/>
              <a:gd name="connsiteY75" fmla="*/ 532150 h 1656413"/>
              <a:gd name="connsiteX76" fmla="*/ 1828800 w 3290341"/>
              <a:gd name="connsiteY76" fmla="*/ 562131 h 1656413"/>
              <a:gd name="connsiteX77" fmla="*/ 1851285 w 3290341"/>
              <a:gd name="connsiteY77" fmla="*/ 569626 h 1656413"/>
              <a:gd name="connsiteX78" fmla="*/ 1896256 w 3290341"/>
              <a:gd name="connsiteY78" fmla="*/ 599606 h 1656413"/>
              <a:gd name="connsiteX79" fmla="*/ 1971206 w 3290341"/>
              <a:gd name="connsiteY79" fmla="*/ 622091 h 1656413"/>
              <a:gd name="connsiteX80" fmla="*/ 1993692 w 3290341"/>
              <a:gd name="connsiteY80" fmla="*/ 629587 h 1656413"/>
              <a:gd name="connsiteX81" fmla="*/ 2016177 w 3290341"/>
              <a:gd name="connsiteY81" fmla="*/ 644577 h 1656413"/>
              <a:gd name="connsiteX82" fmla="*/ 2038662 w 3290341"/>
              <a:gd name="connsiteY82" fmla="*/ 652072 h 1656413"/>
              <a:gd name="connsiteX83" fmla="*/ 2083633 w 3290341"/>
              <a:gd name="connsiteY83" fmla="*/ 682052 h 1656413"/>
              <a:gd name="connsiteX84" fmla="*/ 2106118 w 3290341"/>
              <a:gd name="connsiteY84" fmla="*/ 697042 h 1656413"/>
              <a:gd name="connsiteX85" fmla="*/ 2128603 w 3290341"/>
              <a:gd name="connsiteY85" fmla="*/ 719528 h 1656413"/>
              <a:gd name="connsiteX86" fmla="*/ 2181069 w 3290341"/>
              <a:gd name="connsiteY86" fmla="*/ 757003 h 1656413"/>
              <a:gd name="connsiteX87" fmla="*/ 2218544 w 3290341"/>
              <a:gd name="connsiteY87" fmla="*/ 801973 h 1656413"/>
              <a:gd name="connsiteX88" fmla="*/ 2271010 w 3290341"/>
              <a:gd name="connsiteY88" fmla="*/ 824459 h 1656413"/>
              <a:gd name="connsiteX89" fmla="*/ 2293495 w 3290341"/>
              <a:gd name="connsiteY89" fmla="*/ 846944 h 1656413"/>
              <a:gd name="connsiteX90" fmla="*/ 2360951 w 3290341"/>
              <a:gd name="connsiteY90" fmla="*/ 876924 h 1656413"/>
              <a:gd name="connsiteX91" fmla="*/ 2420911 w 3290341"/>
              <a:gd name="connsiteY91" fmla="*/ 906905 h 1656413"/>
              <a:gd name="connsiteX92" fmla="*/ 2443397 w 3290341"/>
              <a:gd name="connsiteY92" fmla="*/ 921895 h 1656413"/>
              <a:gd name="connsiteX93" fmla="*/ 2465882 w 3290341"/>
              <a:gd name="connsiteY93" fmla="*/ 929390 h 1656413"/>
              <a:gd name="connsiteX94" fmla="*/ 2495862 w 3290341"/>
              <a:gd name="connsiteY94" fmla="*/ 944380 h 1656413"/>
              <a:gd name="connsiteX95" fmla="*/ 2563318 w 3290341"/>
              <a:gd name="connsiteY95" fmla="*/ 981855 h 1656413"/>
              <a:gd name="connsiteX96" fmla="*/ 2608288 w 3290341"/>
              <a:gd name="connsiteY96" fmla="*/ 996846 h 1656413"/>
              <a:gd name="connsiteX97" fmla="*/ 2638269 w 3290341"/>
              <a:gd name="connsiteY97" fmla="*/ 1019331 h 1656413"/>
              <a:gd name="connsiteX98" fmla="*/ 2698229 w 3290341"/>
              <a:gd name="connsiteY98" fmla="*/ 1049311 h 1656413"/>
              <a:gd name="connsiteX99" fmla="*/ 2735705 w 3290341"/>
              <a:gd name="connsiteY99" fmla="*/ 1079291 h 1656413"/>
              <a:gd name="connsiteX100" fmla="*/ 2758190 w 3290341"/>
              <a:gd name="connsiteY100" fmla="*/ 1086787 h 1656413"/>
              <a:gd name="connsiteX101" fmla="*/ 2788170 w 3290341"/>
              <a:gd name="connsiteY101" fmla="*/ 1109272 h 1656413"/>
              <a:gd name="connsiteX102" fmla="*/ 2810656 w 3290341"/>
              <a:gd name="connsiteY102" fmla="*/ 1116767 h 1656413"/>
              <a:gd name="connsiteX103" fmla="*/ 2825646 w 3290341"/>
              <a:gd name="connsiteY103" fmla="*/ 1139252 h 1656413"/>
              <a:gd name="connsiteX104" fmla="*/ 2848131 w 3290341"/>
              <a:gd name="connsiteY104" fmla="*/ 1146747 h 1656413"/>
              <a:gd name="connsiteX105" fmla="*/ 2870616 w 3290341"/>
              <a:gd name="connsiteY105" fmla="*/ 1161737 h 1656413"/>
              <a:gd name="connsiteX106" fmla="*/ 2885606 w 3290341"/>
              <a:gd name="connsiteY106" fmla="*/ 1176728 h 1656413"/>
              <a:gd name="connsiteX107" fmla="*/ 2930577 w 3290341"/>
              <a:gd name="connsiteY107" fmla="*/ 1206708 h 1656413"/>
              <a:gd name="connsiteX108" fmla="*/ 2953062 w 3290341"/>
              <a:gd name="connsiteY108" fmla="*/ 1221698 h 1656413"/>
              <a:gd name="connsiteX109" fmla="*/ 3005528 w 3290341"/>
              <a:gd name="connsiteY109" fmla="*/ 1266669 h 1656413"/>
              <a:gd name="connsiteX110" fmla="*/ 3050498 w 3290341"/>
              <a:gd name="connsiteY110" fmla="*/ 1296649 h 1656413"/>
              <a:gd name="connsiteX111" fmla="*/ 3072983 w 3290341"/>
              <a:gd name="connsiteY111" fmla="*/ 1311639 h 1656413"/>
              <a:gd name="connsiteX112" fmla="*/ 3087974 w 3290341"/>
              <a:gd name="connsiteY112" fmla="*/ 1326629 h 1656413"/>
              <a:gd name="connsiteX113" fmla="*/ 3132944 w 3290341"/>
              <a:gd name="connsiteY113" fmla="*/ 1341619 h 1656413"/>
              <a:gd name="connsiteX114" fmla="*/ 3155429 w 3290341"/>
              <a:gd name="connsiteY114" fmla="*/ 1349114 h 1656413"/>
              <a:gd name="connsiteX115" fmla="*/ 3207895 w 3290341"/>
              <a:gd name="connsiteY115" fmla="*/ 1386590 h 1656413"/>
              <a:gd name="connsiteX116" fmla="*/ 3252865 w 3290341"/>
              <a:gd name="connsiteY116" fmla="*/ 1424065 h 1656413"/>
              <a:gd name="connsiteX117" fmla="*/ 3275351 w 3290341"/>
              <a:gd name="connsiteY117" fmla="*/ 1431560 h 1656413"/>
              <a:gd name="connsiteX118" fmla="*/ 3290341 w 3290341"/>
              <a:gd name="connsiteY118" fmla="*/ 1439055 h 16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290341" h="1656413">
                <a:moveTo>
                  <a:pt x="0" y="1656413"/>
                </a:moveTo>
                <a:cubicBezTo>
                  <a:pt x="1081" y="1651007"/>
                  <a:pt x="8405" y="1606330"/>
                  <a:pt x="14990" y="1596452"/>
                </a:cubicBezTo>
                <a:cubicBezTo>
                  <a:pt x="20870" y="1587633"/>
                  <a:pt x="30689" y="1582110"/>
                  <a:pt x="37475" y="1573967"/>
                </a:cubicBezTo>
                <a:cubicBezTo>
                  <a:pt x="43242" y="1567047"/>
                  <a:pt x="47468" y="1558977"/>
                  <a:pt x="52465" y="1551482"/>
                </a:cubicBezTo>
                <a:cubicBezTo>
                  <a:pt x="70808" y="1496455"/>
                  <a:pt x="56283" y="1517684"/>
                  <a:pt x="89941" y="1484026"/>
                </a:cubicBezTo>
                <a:cubicBezTo>
                  <a:pt x="92439" y="1476531"/>
                  <a:pt x="93371" y="1468316"/>
                  <a:pt x="97436" y="1461541"/>
                </a:cubicBezTo>
                <a:cubicBezTo>
                  <a:pt x="123121" y="1418732"/>
                  <a:pt x="104480" y="1478109"/>
                  <a:pt x="119921" y="1424065"/>
                </a:cubicBezTo>
                <a:cubicBezTo>
                  <a:pt x="142576" y="1344772"/>
                  <a:pt x="106782" y="1455987"/>
                  <a:pt x="142406" y="1349114"/>
                </a:cubicBezTo>
                <a:cubicBezTo>
                  <a:pt x="142408" y="1349109"/>
                  <a:pt x="157394" y="1304148"/>
                  <a:pt x="157397" y="1304144"/>
                </a:cubicBezTo>
                <a:lnTo>
                  <a:pt x="172387" y="1281659"/>
                </a:lnTo>
                <a:cubicBezTo>
                  <a:pt x="177384" y="1266669"/>
                  <a:pt x="178612" y="1249835"/>
                  <a:pt x="187377" y="1236688"/>
                </a:cubicBezTo>
                <a:cubicBezTo>
                  <a:pt x="192374" y="1229193"/>
                  <a:pt x="198709" y="1222435"/>
                  <a:pt x="202367" y="1214203"/>
                </a:cubicBezTo>
                <a:cubicBezTo>
                  <a:pt x="208784" y="1199764"/>
                  <a:pt x="212360" y="1184222"/>
                  <a:pt x="217357" y="1169232"/>
                </a:cubicBezTo>
                <a:lnTo>
                  <a:pt x="239842" y="1101777"/>
                </a:lnTo>
                <a:lnTo>
                  <a:pt x="247338" y="1079291"/>
                </a:lnTo>
                <a:cubicBezTo>
                  <a:pt x="249836" y="1071796"/>
                  <a:pt x="250451" y="1063380"/>
                  <a:pt x="254833" y="1056806"/>
                </a:cubicBezTo>
                <a:cubicBezTo>
                  <a:pt x="259830" y="1049311"/>
                  <a:pt x="266165" y="1042553"/>
                  <a:pt x="269823" y="1034321"/>
                </a:cubicBezTo>
                <a:cubicBezTo>
                  <a:pt x="276240" y="1019882"/>
                  <a:pt x="276048" y="1002497"/>
                  <a:pt x="284813" y="989350"/>
                </a:cubicBezTo>
                <a:cubicBezTo>
                  <a:pt x="289810" y="981855"/>
                  <a:pt x="296145" y="975096"/>
                  <a:pt x="299803" y="966865"/>
                </a:cubicBezTo>
                <a:cubicBezTo>
                  <a:pt x="306220" y="952426"/>
                  <a:pt x="306029" y="935042"/>
                  <a:pt x="314793" y="921895"/>
                </a:cubicBezTo>
                <a:cubicBezTo>
                  <a:pt x="319790" y="914400"/>
                  <a:pt x="326124" y="907641"/>
                  <a:pt x="329783" y="899409"/>
                </a:cubicBezTo>
                <a:cubicBezTo>
                  <a:pt x="336200" y="884970"/>
                  <a:pt x="339777" y="869429"/>
                  <a:pt x="344774" y="854439"/>
                </a:cubicBezTo>
                <a:cubicBezTo>
                  <a:pt x="347272" y="846944"/>
                  <a:pt x="347887" y="838528"/>
                  <a:pt x="352269" y="831954"/>
                </a:cubicBezTo>
                <a:lnTo>
                  <a:pt x="367259" y="809469"/>
                </a:lnTo>
                <a:cubicBezTo>
                  <a:pt x="394591" y="727470"/>
                  <a:pt x="351002" y="851667"/>
                  <a:pt x="389744" y="764498"/>
                </a:cubicBezTo>
                <a:cubicBezTo>
                  <a:pt x="396161" y="750059"/>
                  <a:pt x="395970" y="732675"/>
                  <a:pt x="404734" y="719528"/>
                </a:cubicBezTo>
                <a:cubicBezTo>
                  <a:pt x="409731" y="712033"/>
                  <a:pt x="416065" y="705274"/>
                  <a:pt x="419724" y="697042"/>
                </a:cubicBezTo>
                <a:cubicBezTo>
                  <a:pt x="455401" y="616771"/>
                  <a:pt x="415782" y="680472"/>
                  <a:pt x="449705" y="629587"/>
                </a:cubicBezTo>
                <a:lnTo>
                  <a:pt x="472190" y="562131"/>
                </a:lnTo>
                <a:cubicBezTo>
                  <a:pt x="474688" y="554636"/>
                  <a:pt x="475303" y="546220"/>
                  <a:pt x="479685" y="539646"/>
                </a:cubicBezTo>
                <a:cubicBezTo>
                  <a:pt x="489678" y="524656"/>
                  <a:pt x="503967" y="511766"/>
                  <a:pt x="509665" y="494675"/>
                </a:cubicBezTo>
                <a:lnTo>
                  <a:pt x="524656" y="449705"/>
                </a:lnTo>
                <a:cubicBezTo>
                  <a:pt x="527155" y="442210"/>
                  <a:pt x="527768" y="433793"/>
                  <a:pt x="532151" y="427219"/>
                </a:cubicBezTo>
                <a:cubicBezTo>
                  <a:pt x="537148" y="419724"/>
                  <a:pt x="543483" y="412965"/>
                  <a:pt x="547141" y="404734"/>
                </a:cubicBezTo>
                <a:cubicBezTo>
                  <a:pt x="574701" y="342724"/>
                  <a:pt x="546336" y="375560"/>
                  <a:pt x="577121" y="344773"/>
                </a:cubicBezTo>
                <a:cubicBezTo>
                  <a:pt x="584197" y="323545"/>
                  <a:pt x="583959" y="317685"/>
                  <a:pt x="599606" y="299803"/>
                </a:cubicBezTo>
                <a:cubicBezTo>
                  <a:pt x="611239" y="286508"/>
                  <a:pt x="624590" y="274820"/>
                  <a:pt x="637082" y="262328"/>
                </a:cubicBezTo>
                <a:cubicBezTo>
                  <a:pt x="642079" y="257331"/>
                  <a:pt x="648152" y="253217"/>
                  <a:pt x="652072" y="247337"/>
                </a:cubicBezTo>
                <a:cubicBezTo>
                  <a:pt x="671444" y="218278"/>
                  <a:pt x="658516" y="227701"/>
                  <a:pt x="689547" y="217357"/>
                </a:cubicBezTo>
                <a:cubicBezTo>
                  <a:pt x="694544" y="212360"/>
                  <a:pt x="699020" y="206781"/>
                  <a:pt x="704538" y="202367"/>
                </a:cubicBezTo>
                <a:cubicBezTo>
                  <a:pt x="711572" y="196740"/>
                  <a:pt x="720654" y="193747"/>
                  <a:pt x="727023" y="187377"/>
                </a:cubicBezTo>
                <a:cubicBezTo>
                  <a:pt x="760925" y="153474"/>
                  <a:pt x="720724" y="171987"/>
                  <a:pt x="764498" y="157396"/>
                </a:cubicBezTo>
                <a:cubicBezTo>
                  <a:pt x="784485" y="97436"/>
                  <a:pt x="754504" y="167390"/>
                  <a:pt x="794479" y="127416"/>
                </a:cubicBezTo>
                <a:cubicBezTo>
                  <a:pt x="807218" y="114677"/>
                  <a:pt x="811720" y="95185"/>
                  <a:pt x="824459" y="82446"/>
                </a:cubicBezTo>
                <a:cubicBezTo>
                  <a:pt x="829456" y="77449"/>
                  <a:pt x="835035" y="72973"/>
                  <a:pt x="839449" y="67455"/>
                </a:cubicBezTo>
                <a:cubicBezTo>
                  <a:pt x="845076" y="60421"/>
                  <a:pt x="848069" y="51340"/>
                  <a:pt x="854439" y="44970"/>
                </a:cubicBezTo>
                <a:cubicBezTo>
                  <a:pt x="860809" y="38600"/>
                  <a:pt x="869890" y="35607"/>
                  <a:pt x="876924" y="29980"/>
                </a:cubicBezTo>
                <a:cubicBezTo>
                  <a:pt x="882442" y="25566"/>
                  <a:pt x="885594" y="18150"/>
                  <a:pt x="891915" y="14990"/>
                </a:cubicBezTo>
                <a:cubicBezTo>
                  <a:pt x="906048" y="7924"/>
                  <a:pt x="936885" y="0"/>
                  <a:pt x="936885" y="0"/>
                </a:cubicBezTo>
                <a:cubicBezTo>
                  <a:pt x="951875" y="4997"/>
                  <a:pt x="968709" y="6225"/>
                  <a:pt x="981856" y="14990"/>
                </a:cubicBezTo>
                <a:cubicBezTo>
                  <a:pt x="989351" y="19987"/>
                  <a:pt x="995907" y="26817"/>
                  <a:pt x="1004341" y="29980"/>
                </a:cubicBezTo>
                <a:cubicBezTo>
                  <a:pt x="1016269" y="34453"/>
                  <a:pt x="1029457" y="34385"/>
                  <a:pt x="1041816" y="37475"/>
                </a:cubicBezTo>
                <a:cubicBezTo>
                  <a:pt x="1049481" y="39391"/>
                  <a:pt x="1056806" y="42472"/>
                  <a:pt x="1064301" y="44970"/>
                </a:cubicBezTo>
                <a:cubicBezTo>
                  <a:pt x="1069298" y="49967"/>
                  <a:pt x="1074878" y="54442"/>
                  <a:pt x="1079292" y="59960"/>
                </a:cubicBezTo>
                <a:cubicBezTo>
                  <a:pt x="1084919" y="66994"/>
                  <a:pt x="1087912" y="76076"/>
                  <a:pt x="1094282" y="82446"/>
                </a:cubicBezTo>
                <a:cubicBezTo>
                  <a:pt x="1100651" y="88816"/>
                  <a:pt x="1109272" y="92439"/>
                  <a:pt x="1116767" y="97436"/>
                </a:cubicBezTo>
                <a:cubicBezTo>
                  <a:pt x="1121764" y="104931"/>
                  <a:pt x="1125825" y="113142"/>
                  <a:pt x="1131757" y="119921"/>
                </a:cubicBezTo>
                <a:cubicBezTo>
                  <a:pt x="1143390" y="133216"/>
                  <a:pt x="1156741" y="144904"/>
                  <a:pt x="1169233" y="157396"/>
                </a:cubicBezTo>
                <a:cubicBezTo>
                  <a:pt x="1174230" y="162393"/>
                  <a:pt x="1180303" y="166507"/>
                  <a:pt x="1184223" y="172387"/>
                </a:cubicBezTo>
                <a:cubicBezTo>
                  <a:pt x="1189220" y="179882"/>
                  <a:pt x="1192434" y="188940"/>
                  <a:pt x="1199213" y="194872"/>
                </a:cubicBezTo>
                <a:cubicBezTo>
                  <a:pt x="1212771" y="206735"/>
                  <a:pt x="1229193" y="214859"/>
                  <a:pt x="1244183" y="224852"/>
                </a:cubicBezTo>
                <a:cubicBezTo>
                  <a:pt x="1251678" y="229849"/>
                  <a:pt x="1258123" y="236993"/>
                  <a:pt x="1266669" y="239842"/>
                </a:cubicBezTo>
                <a:cubicBezTo>
                  <a:pt x="1310758" y="254538"/>
                  <a:pt x="1274954" y="244237"/>
                  <a:pt x="1349115" y="254832"/>
                </a:cubicBezTo>
                <a:cubicBezTo>
                  <a:pt x="1364159" y="256981"/>
                  <a:pt x="1379095" y="259829"/>
                  <a:pt x="1394085" y="262328"/>
                </a:cubicBezTo>
                <a:lnTo>
                  <a:pt x="1461541" y="307298"/>
                </a:lnTo>
                <a:cubicBezTo>
                  <a:pt x="1469036" y="312295"/>
                  <a:pt x="1475480" y="319439"/>
                  <a:pt x="1484026" y="322288"/>
                </a:cubicBezTo>
                <a:lnTo>
                  <a:pt x="1506511" y="329783"/>
                </a:lnTo>
                <a:cubicBezTo>
                  <a:pt x="1531494" y="367260"/>
                  <a:pt x="1514005" y="347272"/>
                  <a:pt x="1566472" y="382249"/>
                </a:cubicBezTo>
                <a:lnTo>
                  <a:pt x="1588957" y="397239"/>
                </a:lnTo>
                <a:cubicBezTo>
                  <a:pt x="1614226" y="435143"/>
                  <a:pt x="1590229" y="409118"/>
                  <a:pt x="1626433" y="427219"/>
                </a:cubicBezTo>
                <a:cubicBezTo>
                  <a:pt x="1634490" y="431247"/>
                  <a:pt x="1641884" y="436582"/>
                  <a:pt x="1648918" y="442209"/>
                </a:cubicBezTo>
                <a:cubicBezTo>
                  <a:pt x="1654436" y="446624"/>
                  <a:pt x="1657849" y="453564"/>
                  <a:pt x="1663908" y="457200"/>
                </a:cubicBezTo>
                <a:cubicBezTo>
                  <a:pt x="1670682" y="461265"/>
                  <a:pt x="1678898" y="462197"/>
                  <a:pt x="1686393" y="464695"/>
                </a:cubicBezTo>
                <a:cubicBezTo>
                  <a:pt x="1696387" y="472190"/>
                  <a:pt x="1706889" y="479050"/>
                  <a:pt x="1716374" y="487180"/>
                </a:cubicBezTo>
                <a:cubicBezTo>
                  <a:pt x="1724422" y="494078"/>
                  <a:pt x="1730234" y="503504"/>
                  <a:pt x="1738859" y="509665"/>
                </a:cubicBezTo>
                <a:cubicBezTo>
                  <a:pt x="1755067" y="521242"/>
                  <a:pt x="1772975" y="526034"/>
                  <a:pt x="1791324" y="532150"/>
                </a:cubicBezTo>
                <a:cubicBezTo>
                  <a:pt x="1805267" y="546093"/>
                  <a:pt x="1809890" y="552676"/>
                  <a:pt x="1828800" y="562131"/>
                </a:cubicBezTo>
                <a:cubicBezTo>
                  <a:pt x="1835866" y="565664"/>
                  <a:pt x="1844379" y="565789"/>
                  <a:pt x="1851285" y="569626"/>
                </a:cubicBezTo>
                <a:cubicBezTo>
                  <a:pt x="1867034" y="578375"/>
                  <a:pt x="1879165" y="593909"/>
                  <a:pt x="1896256" y="599606"/>
                </a:cubicBezTo>
                <a:cubicBezTo>
                  <a:pt x="1947187" y="616583"/>
                  <a:pt x="1885380" y="596342"/>
                  <a:pt x="1971206" y="622091"/>
                </a:cubicBezTo>
                <a:cubicBezTo>
                  <a:pt x="1978774" y="624361"/>
                  <a:pt x="1986625" y="626054"/>
                  <a:pt x="1993692" y="629587"/>
                </a:cubicBezTo>
                <a:cubicBezTo>
                  <a:pt x="2001749" y="633616"/>
                  <a:pt x="2008120" y="640549"/>
                  <a:pt x="2016177" y="644577"/>
                </a:cubicBezTo>
                <a:cubicBezTo>
                  <a:pt x="2023243" y="648110"/>
                  <a:pt x="2031756" y="648235"/>
                  <a:pt x="2038662" y="652072"/>
                </a:cubicBezTo>
                <a:cubicBezTo>
                  <a:pt x="2054411" y="660821"/>
                  <a:pt x="2068643" y="672059"/>
                  <a:pt x="2083633" y="682052"/>
                </a:cubicBezTo>
                <a:cubicBezTo>
                  <a:pt x="2091128" y="687049"/>
                  <a:pt x="2099749" y="690672"/>
                  <a:pt x="2106118" y="697042"/>
                </a:cubicBezTo>
                <a:cubicBezTo>
                  <a:pt x="2113613" y="704537"/>
                  <a:pt x="2120555" y="712630"/>
                  <a:pt x="2128603" y="719528"/>
                </a:cubicBezTo>
                <a:cubicBezTo>
                  <a:pt x="2144874" y="733475"/>
                  <a:pt x="2163272" y="745139"/>
                  <a:pt x="2181069" y="757003"/>
                </a:cubicBezTo>
                <a:cubicBezTo>
                  <a:pt x="2193022" y="774932"/>
                  <a:pt x="2200182" y="788857"/>
                  <a:pt x="2218544" y="801973"/>
                </a:cubicBezTo>
                <a:cubicBezTo>
                  <a:pt x="2234755" y="813553"/>
                  <a:pt x="2252658" y="818342"/>
                  <a:pt x="2271010" y="824459"/>
                </a:cubicBezTo>
                <a:cubicBezTo>
                  <a:pt x="2278505" y="831954"/>
                  <a:pt x="2284870" y="840783"/>
                  <a:pt x="2293495" y="846944"/>
                </a:cubicBezTo>
                <a:cubicBezTo>
                  <a:pt x="2309565" y="858423"/>
                  <a:pt x="2344342" y="869258"/>
                  <a:pt x="2360951" y="876924"/>
                </a:cubicBezTo>
                <a:cubicBezTo>
                  <a:pt x="2381240" y="886288"/>
                  <a:pt x="2402318" y="894510"/>
                  <a:pt x="2420911" y="906905"/>
                </a:cubicBezTo>
                <a:cubicBezTo>
                  <a:pt x="2428406" y="911902"/>
                  <a:pt x="2435340" y="917867"/>
                  <a:pt x="2443397" y="921895"/>
                </a:cubicBezTo>
                <a:cubicBezTo>
                  <a:pt x="2450463" y="925428"/>
                  <a:pt x="2458620" y="926278"/>
                  <a:pt x="2465882" y="929390"/>
                </a:cubicBezTo>
                <a:cubicBezTo>
                  <a:pt x="2476152" y="933791"/>
                  <a:pt x="2486095" y="938954"/>
                  <a:pt x="2495862" y="944380"/>
                </a:cubicBezTo>
                <a:cubicBezTo>
                  <a:pt x="2520312" y="957963"/>
                  <a:pt x="2537646" y="971586"/>
                  <a:pt x="2563318" y="981855"/>
                </a:cubicBezTo>
                <a:cubicBezTo>
                  <a:pt x="2577989" y="987723"/>
                  <a:pt x="2593298" y="991849"/>
                  <a:pt x="2608288" y="996846"/>
                </a:cubicBezTo>
                <a:cubicBezTo>
                  <a:pt x="2618282" y="1004341"/>
                  <a:pt x="2627479" y="1013037"/>
                  <a:pt x="2638269" y="1019331"/>
                </a:cubicBezTo>
                <a:cubicBezTo>
                  <a:pt x="2657571" y="1030590"/>
                  <a:pt x="2682428" y="1033511"/>
                  <a:pt x="2698229" y="1049311"/>
                </a:cubicBezTo>
                <a:cubicBezTo>
                  <a:pt x="2712172" y="1063253"/>
                  <a:pt x="2716796" y="1069836"/>
                  <a:pt x="2735705" y="1079291"/>
                </a:cubicBezTo>
                <a:cubicBezTo>
                  <a:pt x="2742771" y="1082824"/>
                  <a:pt x="2750695" y="1084288"/>
                  <a:pt x="2758190" y="1086787"/>
                </a:cubicBezTo>
                <a:cubicBezTo>
                  <a:pt x="2768183" y="1094282"/>
                  <a:pt x="2777324" y="1103074"/>
                  <a:pt x="2788170" y="1109272"/>
                </a:cubicBezTo>
                <a:cubicBezTo>
                  <a:pt x="2795030" y="1113192"/>
                  <a:pt x="2804486" y="1111832"/>
                  <a:pt x="2810656" y="1116767"/>
                </a:cubicBezTo>
                <a:cubicBezTo>
                  <a:pt x="2817690" y="1122394"/>
                  <a:pt x="2818612" y="1133625"/>
                  <a:pt x="2825646" y="1139252"/>
                </a:cubicBezTo>
                <a:cubicBezTo>
                  <a:pt x="2831815" y="1144187"/>
                  <a:pt x="2841065" y="1143214"/>
                  <a:pt x="2848131" y="1146747"/>
                </a:cubicBezTo>
                <a:cubicBezTo>
                  <a:pt x="2856188" y="1150775"/>
                  <a:pt x="2863582" y="1156110"/>
                  <a:pt x="2870616" y="1161737"/>
                </a:cubicBezTo>
                <a:cubicBezTo>
                  <a:pt x="2876134" y="1166152"/>
                  <a:pt x="2879953" y="1172488"/>
                  <a:pt x="2885606" y="1176728"/>
                </a:cubicBezTo>
                <a:cubicBezTo>
                  <a:pt x="2900019" y="1187538"/>
                  <a:pt x="2915587" y="1196715"/>
                  <a:pt x="2930577" y="1206708"/>
                </a:cubicBezTo>
                <a:cubicBezTo>
                  <a:pt x="2938072" y="1211705"/>
                  <a:pt x="2946692" y="1215328"/>
                  <a:pt x="2953062" y="1221698"/>
                </a:cubicBezTo>
                <a:cubicBezTo>
                  <a:pt x="2978941" y="1247577"/>
                  <a:pt x="2973478" y="1244234"/>
                  <a:pt x="3005528" y="1266669"/>
                </a:cubicBezTo>
                <a:cubicBezTo>
                  <a:pt x="3020287" y="1277000"/>
                  <a:pt x="3035508" y="1286656"/>
                  <a:pt x="3050498" y="1296649"/>
                </a:cubicBezTo>
                <a:cubicBezTo>
                  <a:pt x="3057993" y="1301646"/>
                  <a:pt x="3066613" y="1305270"/>
                  <a:pt x="3072983" y="1311639"/>
                </a:cubicBezTo>
                <a:cubicBezTo>
                  <a:pt x="3077980" y="1316636"/>
                  <a:pt x="3081653" y="1323469"/>
                  <a:pt x="3087974" y="1326629"/>
                </a:cubicBezTo>
                <a:cubicBezTo>
                  <a:pt x="3102107" y="1333695"/>
                  <a:pt x="3117954" y="1336622"/>
                  <a:pt x="3132944" y="1341619"/>
                </a:cubicBezTo>
                <a:lnTo>
                  <a:pt x="3155429" y="1349114"/>
                </a:lnTo>
                <a:cubicBezTo>
                  <a:pt x="3173223" y="1360977"/>
                  <a:pt x="3191627" y="1372646"/>
                  <a:pt x="3207895" y="1386590"/>
                </a:cubicBezTo>
                <a:cubicBezTo>
                  <a:pt x="3231100" y="1406480"/>
                  <a:pt x="3226362" y="1410814"/>
                  <a:pt x="3252865" y="1424065"/>
                </a:cubicBezTo>
                <a:cubicBezTo>
                  <a:pt x="3259932" y="1427598"/>
                  <a:pt x="3268015" y="1428626"/>
                  <a:pt x="3275351" y="1431560"/>
                </a:cubicBezTo>
                <a:cubicBezTo>
                  <a:pt x="3280538" y="1433635"/>
                  <a:pt x="3285344" y="1436557"/>
                  <a:pt x="3290341" y="1439055"/>
                </a:cubicBezTo>
              </a:path>
            </a:pathLst>
          </a:cu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77244" y="5278885"/>
                <a:ext cx="1463862" cy="496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/>
                  <a:t>Dose</a:t>
                </a:r>
                <a:r>
                  <a:rPr lang="ko-KR" altLang="en-US" b="1" dirty="0" smtClean="0"/>
                  <a:t>  </a:t>
                </a:r>
                <a:r>
                  <a:rPr lang="en-US" altLang="ko-KR" b="1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baseline="-25000" dirty="0" smtClean="0">
                            <a:latin typeface="Cambria Math" panose="02040503050406030204" pitchFamily="18" charset="0"/>
                          </a:rPr>
                          <m:t>𝒕𝒓</m:t>
                        </m:r>
                      </m:num>
                      <m:den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𝒅𝒎</m:t>
                        </m:r>
                      </m:den>
                    </m:f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244" y="5278885"/>
                <a:ext cx="1463862" cy="496674"/>
              </a:xfrm>
              <a:prstGeom prst="rect">
                <a:avLst/>
              </a:prstGeom>
              <a:blipFill rotWithShape="0">
                <a:blip r:embed="rId5"/>
                <a:stretch>
                  <a:fillRect l="-3750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3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 txBox="1">
            <a:spLocks/>
          </p:cNvSpPr>
          <p:nvPr/>
        </p:nvSpPr>
        <p:spPr>
          <a:xfrm>
            <a:off x="276225" y="307975"/>
            <a:ext cx="10515600" cy="73977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latinLnBrk="0"/>
            <a:r>
              <a:rPr lang="en-US" altLang="ko-KR" sz="2800" b="1" kern="0" dirty="0" smtClean="0">
                <a:solidFill>
                  <a:srgbClr val="FF0000"/>
                </a:solidFill>
                <a:latin typeface="맑은고딕(제목)"/>
              </a:rPr>
              <a:t>B. Effect of field size(FS) and shape</a:t>
            </a:r>
            <a:endParaRPr lang="ko-KR" altLang="en-US" sz="2800" b="1" kern="0" dirty="0">
              <a:solidFill>
                <a:srgbClr val="FF0000"/>
              </a:solidFill>
              <a:latin typeface="맑은고딕(제목)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38929" y="5642137"/>
            <a:ext cx="7182209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 latinLnBrk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010000"/>
              </a:buClr>
              <a:buSzPct val="50000"/>
            </a:pP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kumimoji="1" lang="en-US" altLang="ko-KR" sz="2000" spc="110" dirty="0" smtClean="0">
              <a:solidFill>
                <a:srgbClr val="01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5072" y="870990"/>
            <a:ext cx="6725374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fontAlgn="base" latinLnBrk="0">
              <a:spcBef>
                <a:spcPct val="50000"/>
              </a:spcBef>
              <a:spcAft>
                <a:spcPct val="0"/>
              </a:spcAft>
              <a:buClr>
                <a:srgbClr val="010000"/>
              </a:buClr>
              <a:buSzPct val="50000"/>
              <a:buFont typeface="Arial" panose="020B0604020202020204" pitchFamily="34" charset="0"/>
              <a:buChar char="•"/>
            </a:pPr>
            <a:r>
              <a:rPr kumimoji="1" lang="en-US" altLang="ko-KR" sz="20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 </a:t>
            </a:r>
            <a:r>
              <a:rPr kumimoji="1" lang="en-US" altLang="ko-KR" sz="20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size </a:t>
            </a:r>
            <a:r>
              <a:rPr kumimoji="1" lang="ko-KR" altLang="en-US" sz="20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의 종류</a:t>
            </a:r>
            <a:endParaRPr kumimoji="1" lang="en-US" altLang="ko-KR" sz="2000" spc="110" dirty="0">
              <a:solidFill>
                <a:srgbClr val="01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fontAlgn="base" latinLnBrk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010000"/>
              </a:buClr>
              <a:buSzPct val="50000"/>
            </a:pPr>
            <a:r>
              <a:rPr kumimoji="1"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정의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collimator</a:t>
            </a:r>
            <a:r>
              <a:rPr kumimoji="1"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의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distal</a:t>
            </a:r>
            <a:r>
              <a:rPr kumimoji="1"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edge</a:t>
            </a:r>
            <a:r>
              <a:rPr kumimoji="1"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본 선원의 중심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(=</a:t>
            </a:r>
            <a:r>
              <a:rPr kumimoji="1"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광원의 중심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kumimoji="1"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divergence </a:t>
            </a:r>
            <a:r>
              <a:rPr kumimoji="1"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되어 만든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FS </a:t>
            </a:r>
          </a:p>
          <a:p>
            <a:pPr lvl="2" fontAlgn="base" latinLnBrk="0">
              <a:spcBef>
                <a:spcPct val="50000"/>
              </a:spcBef>
              <a:spcAft>
                <a:spcPct val="0"/>
              </a:spcAft>
              <a:buClr>
                <a:srgbClr val="010000"/>
              </a:buClr>
              <a:buSzPct val="50000"/>
            </a:pPr>
            <a:r>
              <a:rPr kumimoji="1"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kumimoji="1" lang="ko-KR" altLang="en-US" sz="2000" spc="11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점선원의</a:t>
            </a:r>
            <a:r>
              <a:rPr kumimoji="1" lang="ko-KR" altLang="en-US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경우 </a:t>
            </a:r>
            <a:r>
              <a:rPr kumimoji="1"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kumimoji="1" lang="en-US" altLang="ko-KR" sz="2000" spc="11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Pg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2" fontAlgn="base" latinLnBrk="0">
              <a:spcBef>
                <a:spcPct val="50000"/>
              </a:spcBef>
              <a:spcAft>
                <a:spcPct val="0"/>
              </a:spcAft>
              <a:buClr>
                <a:srgbClr val="010000"/>
              </a:buClr>
              <a:buSzPct val="50000"/>
            </a:pPr>
            <a:r>
              <a:rPr kumimoji="1"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kumimoji="1" lang="ko-KR" altLang="en-US" sz="20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점선원이</a:t>
            </a:r>
            <a:r>
              <a:rPr kumimoji="1"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아닌 경우 </a:t>
            </a:r>
            <a:r>
              <a:rPr kumimoji="1"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Pi)</a:t>
            </a:r>
            <a:endParaRPr kumimoji="1" lang="en-US" altLang="ko-KR" sz="2000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fontAlgn="base" latinLnBrk="0">
              <a:spcBef>
                <a:spcPct val="50000"/>
              </a:spcBef>
              <a:spcAft>
                <a:spcPct val="0"/>
              </a:spcAft>
              <a:buClr>
                <a:srgbClr val="010000"/>
              </a:buClr>
              <a:buSzPct val="50000"/>
            </a:pP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kumimoji="1" lang="en-US" altLang="ko-KR" sz="2000" b="1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Geometrical FS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Light FS</a:t>
            </a:r>
            <a:r>
              <a:rPr kumimoji="1" lang="ko-KR" altLang="en-US" sz="2000" spc="1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ko-KR" altLang="en-US" sz="2000" spc="11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kumimoji="1" lang="ko-KR" altLang="en-US" sz="2000" spc="11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</a:t>
            </a:r>
            <a:r>
              <a:rPr kumimoji="1" lang="ko-KR" altLang="en-US" sz="2000" spc="11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점선원이</a:t>
            </a:r>
            <a:r>
              <a:rPr kumimoji="1" lang="ko-KR" altLang="en-US" sz="2000" spc="11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아닌 선원에 의해</a:t>
            </a:r>
            <a:r>
              <a:rPr kumimoji="1" lang="en-US" altLang="ko-KR" sz="2000" spc="11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kumimoji="1" lang="ko-KR" altLang="en-US" sz="2000" spc="11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일반적인 </a:t>
            </a:r>
            <a:r>
              <a:rPr kumimoji="1" lang="en-US" altLang="ko-KR" sz="2000" spc="11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FS)</a:t>
            </a:r>
            <a:r>
              <a:rPr kumimoji="1" lang="ko-KR" altLang="en-US" sz="2000" spc="11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</a:t>
            </a:r>
            <a:endParaRPr kumimoji="1" lang="en-US" altLang="ko-KR" sz="20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fontAlgn="base" latinLnBrk="0">
              <a:spcBef>
                <a:spcPct val="50000"/>
              </a:spcBef>
              <a:spcAft>
                <a:spcPct val="0"/>
              </a:spcAft>
              <a:buClr>
                <a:srgbClr val="010000"/>
              </a:buClr>
              <a:buSzPct val="50000"/>
            </a:pP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kumimoji="1" lang="en-US" altLang="ko-KR" sz="2000" b="1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Dosimetric</a:t>
            </a:r>
            <a:r>
              <a:rPr kumimoji="1" lang="en-US" altLang="ko-KR" sz="2000" b="1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FS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kumimoji="1" lang="en-US" altLang="ko-KR" sz="20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Pg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(FWHM 50%)</a:t>
            </a:r>
          </a:p>
          <a:p>
            <a:pPr lvl="2" fontAlgn="base" latinLnBrk="0">
              <a:spcBef>
                <a:spcPct val="50000"/>
              </a:spcBef>
              <a:spcAft>
                <a:spcPct val="0"/>
              </a:spcAft>
              <a:buClr>
                <a:srgbClr val="010000"/>
              </a:buClr>
              <a:buSzPct val="50000"/>
            </a:pPr>
            <a:r>
              <a:rPr kumimoji="1"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0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Collimatoir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distal</a:t>
            </a:r>
            <a:r>
              <a:rPr kumimoji="1"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edge </a:t>
            </a:r>
            <a:r>
              <a:rPr kumimoji="1"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통과한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50%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FS</a:t>
            </a:r>
            <a:r>
              <a:rPr kumimoji="1" lang="ko-KR" altLang="en-US" sz="2000" spc="11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      Radiation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FS</a:t>
            </a:r>
          </a:p>
          <a:p>
            <a:pPr lvl="2" fontAlgn="base" latinLnBrk="0">
              <a:spcBef>
                <a:spcPct val="50000"/>
              </a:spcBef>
              <a:spcAft>
                <a:spcPct val="0"/>
              </a:spcAft>
              <a:buClr>
                <a:srgbClr val="010000"/>
              </a:buClr>
              <a:buSzPct val="50000"/>
            </a:pP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kumimoji="1" lang="en-US" altLang="ko-KR" sz="2000" b="1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</a:t>
            </a:r>
            <a:r>
              <a:rPr kumimoji="1" lang="ko-KR" altLang="en-US" sz="2000" b="1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2000" b="1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FS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Pi + (</a:t>
            </a:r>
            <a:r>
              <a:rPr kumimoji="1"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20~80% </a:t>
            </a:r>
            <a:r>
              <a:rPr kumimoji="1" lang="ko-KR" altLang="en-US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간격</a:t>
            </a:r>
            <a:r>
              <a:rPr kumimoji="1"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x2</a:t>
            </a:r>
          </a:p>
          <a:p>
            <a:pPr lvl="2" fontAlgn="base" latinLnBrk="0">
              <a:spcBef>
                <a:spcPct val="50000"/>
              </a:spcBef>
              <a:spcAft>
                <a:spcPct val="0"/>
              </a:spcAft>
              <a:buClr>
                <a:srgbClr val="010000"/>
              </a:buClr>
              <a:buSzPct val="50000"/>
            </a:pPr>
            <a:r>
              <a:rPr kumimoji="1"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</a:t>
            </a:r>
            <a:endParaRPr kumimoji="1" lang="en-US" altLang="ko-KR" sz="20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22" y="1047750"/>
            <a:ext cx="4549043" cy="49455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타원 1"/>
          <p:cNvSpPr/>
          <p:nvPr/>
        </p:nvSpPr>
        <p:spPr bwMode="auto">
          <a:xfrm>
            <a:off x="9057869" y="1509121"/>
            <a:ext cx="292308" cy="449705"/>
          </a:xfrm>
          <a:prstGeom prst="ellipse">
            <a:avLst/>
          </a:prstGeom>
          <a:solidFill>
            <a:schemeClr val="accent1">
              <a:alpha val="3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6025940" y="4426517"/>
            <a:ext cx="292308" cy="449705"/>
          </a:xfrm>
          <a:prstGeom prst="ellipse">
            <a:avLst/>
          </a:prstGeom>
          <a:solidFill>
            <a:schemeClr val="accent1">
              <a:alpha val="3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8749963" y="2287428"/>
            <a:ext cx="292308" cy="449705"/>
          </a:xfrm>
          <a:prstGeom prst="ellipse">
            <a:avLst/>
          </a:prstGeom>
          <a:solidFill>
            <a:schemeClr val="accent1">
              <a:alpha val="3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8298225" y="3594769"/>
            <a:ext cx="292308" cy="449705"/>
          </a:xfrm>
          <a:prstGeom prst="ellipse">
            <a:avLst/>
          </a:prstGeom>
          <a:solidFill>
            <a:schemeClr val="accent1">
              <a:alpha val="3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1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81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1981" y="1157633"/>
                <a:ext cx="11590019" cy="507770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 smtClean="0"/>
                  <a:t>FS(1x1) =  P(0) + S(1x1)  =  P(0) + S(1)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 smtClean="0"/>
                  <a:t>FS </a:t>
                </a:r>
                <a:r>
                  <a:rPr lang="ko-KR" altLang="en-US" sz="2000" dirty="0" smtClean="0"/>
                  <a:t>증가</a:t>
                </a:r>
                <a:r>
                  <a:rPr lang="en-US" altLang="ko-KR" sz="2000" dirty="0" smtClean="0"/>
                  <a:t> </a:t>
                </a:r>
                <a:r>
                  <a:rPr lang="en-US" altLang="zh-TW" sz="2000" dirty="0" smtClean="0"/>
                  <a:t> -&gt; </a:t>
                </a:r>
                <a:r>
                  <a:rPr lang="ko-KR" altLang="en-US" sz="2000" dirty="0" smtClean="0"/>
                  <a:t>산란선 </a:t>
                </a:r>
                <a:r>
                  <a:rPr lang="ko-KR" altLang="en-US" sz="2000" dirty="0" err="1" smtClean="0"/>
                  <a:t>기여분</a:t>
                </a:r>
                <a:r>
                  <a:rPr lang="ko-KR" altLang="en-US" sz="2000" dirty="0" smtClean="0"/>
                  <a:t> 증가</a:t>
                </a:r>
                <a:r>
                  <a:rPr lang="en-US" altLang="zh-TW" sz="2000" dirty="0" smtClean="0"/>
                  <a:t>    -&gt;  PDD </a:t>
                </a:r>
                <a:r>
                  <a:rPr lang="ko-KR" altLang="en-US" sz="2000" dirty="0" smtClean="0"/>
                  <a:t>증가</a:t>
                </a:r>
                <a:endParaRPr lang="en-US" altLang="zh-TW" sz="20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 smtClean="0"/>
                  <a:t>FS</a:t>
                </a:r>
                <a:r>
                  <a:rPr lang="ko-KR" altLang="en-US" sz="2000" dirty="0" smtClean="0"/>
                  <a:t>증가로 인한 </a:t>
                </a:r>
                <a:r>
                  <a:rPr lang="en-US" altLang="ko-KR" sz="2000" dirty="0" smtClean="0"/>
                  <a:t>PDD</a:t>
                </a:r>
                <a:r>
                  <a:rPr lang="ko-KR" altLang="en-US" sz="2000" dirty="0" err="1" smtClean="0"/>
                  <a:t>증가량은</a:t>
                </a:r>
                <a:r>
                  <a:rPr lang="ko-KR" altLang="en-US" sz="2000" dirty="0" smtClean="0"/>
                  <a:t> </a:t>
                </a:r>
                <a:r>
                  <a:rPr lang="ko-KR" altLang="en-US" sz="2000" dirty="0" err="1" smtClean="0"/>
                  <a:t>선질에</a:t>
                </a:r>
                <a:r>
                  <a:rPr lang="ko-KR" altLang="en-US" sz="2000" dirty="0" smtClean="0"/>
                  <a:t> 의존함</a:t>
                </a:r>
                <a:endParaRPr lang="en-US" altLang="ko-KR" sz="2000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altLang="ko-KR" sz="2000" dirty="0" smtClean="0"/>
                  <a:t>-&gt; 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Energy 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증가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 -&gt; </a:t>
                </a:r>
                <a:r>
                  <a:rPr lang="ko-KR" altLang="en-US" sz="2000" dirty="0" err="1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투과력</a:t>
                </a:r>
                <a:r>
                  <a:rPr lang="en-US" altLang="ko-KR" sz="2000" spc="11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000" spc="11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↑ -&gt;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000" dirty="0" err="1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앞방향산란성분이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다수</a:t>
                </a:r>
                <a:r>
                  <a:rPr lang="en-US" altLang="ko-KR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후방산란성분은 적음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</a:t>
                </a:r>
                <a:r>
                  <a:rPr lang="en-US" altLang="ko-KR" sz="2000" spc="11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&gt;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ko-KR" altLang="en-US" sz="2000" spc="11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감쇄계수</a:t>
                </a:r>
                <a:r>
                  <a:rPr lang="en-US" altLang="ko-KR" sz="2000" spc="11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000" i="1" spc="1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altLang="ko-KR" sz="2000" i="1" spc="1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</m:acc>
                  </m:oMath>
                </a14:m>
                <a:r>
                  <a:rPr lang="en-US" altLang="ko-KR" sz="2000" spc="11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Symbol" panose="05050102010706020507" pitchFamily="18" charset="2"/>
                  </a:rPr>
                  <a:t>↓</a:t>
                </a:r>
                <a:r>
                  <a:rPr lang="en-US" altLang="ko-KR" sz="2000" spc="11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000" spc="11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 </a:t>
                </a:r>
                <a:r>
                  <a:rPr lang="ko-KR" altLang="en-US" sz="2000" spc="11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산란확률</a:t>
                </a:r>
                <a:r>
                  <a:rPr lang="en-US" altLang="ko-KR" sz="2000" spc="11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:r>
                  <a:rPr lang="ko-KR" altLang="en-US" sz="2000" spc="11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또는 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or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cross-section)  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감소함</a:t>
                </a:r>
                <a:endParaRPr lang="en-US" altLang="ko-KR" sz="2000" dirty="0" smtClean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FontTx/>
                  <a:buChar char="-"/>
                </a:pPr>
                <a:r>
                  <a:rPr lang="en-US" altLang="zh-TW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PDD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의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FS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의존성은 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감쇄계수가 큰 </a:t>
                </a:r>
                <a:r>
                  <a:rPr lang="en-US" altLang="ko-KR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energy </a:t>
                </a:r>
                <a:r>
                  <a:rPr lang="ko-KR" altLang="en-US" sz="2000" dirty="0" err="1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광자선이</a:t>
                </a:r>
                <a:endParaRPr lang="en-US" altLang="ko-KR" sz="2000" dirty="0" smtClean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  </a:t>
                </a:r>
                <a:r>
                  <a:rPr lang="en-US" altLang="ko-KR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high energy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000" dirty="0" err="1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광자선에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비해 현저하게 나타남</a:t>
                </a:r>
                <a:endParaRPr lang="en-US" altLang="zh-TW"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2000" dirty="0" smtClean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481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1981" y="1157633"/>
                <a:ext cx="11590019" cy="5077704"/>
              </a:xfrm>
              <a:blipFill rotWithShape="0">
                <a:blip r:embed="rId2"/>
                <a:stretch>
                  <a:fillRect l="-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Rectangle 5"/>
          <p:cNvSpPr>
            <a:spLocks noGrp="1" noChangeArrowheads="1"/>
          </p:cNvSpPr>
          <p:nvPr>
            <p:ph type="title"/>
          </p:nvPr>
        </p:nvSpPr>
        <p:spPr>
          <a:xfrm>
            <a:off x="1847814" y="404269"/>
            <a:ext cx="7772400" cy="653935"/>
          </a:xfrm>
          <a:noFill/>
        </p:spPr>
        <p:txBody>
          <a:bodyPr>
            <a:norm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B. Effect </a:t>
            </a:r>
            <a:r>
              <a:rPr lang="en-US" altLang="zh-TW" sz="2800" b="1" dirty="0">
                <a:solidFill>
                  <a:srgbClr val="FF0000"/>
                </a:solidFill>
              </a:rPr>
              <a:t>of field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size(FS) and shape</a:t>
            </a:r>
            <a:endParaRPr lang="en-US" altLang="zh-TW" sz="2800" b="1" dirty="0">
              <a:solidFill>
                <a:srgbClr val="FF0000"/>
              </a:solidFill>
            </a:endParaRPr>
          </a:p>
        </p:txBody>
      </p:sp>
      <p:sp>
        <p:nvSpPr>
          <p:cNvPr id="3" name="이등변 삼각형 2"/>
          <p:cNvSpPr/>
          <p:nvPr/>
        </p:nvSpPr>
        <p:spPr>
          <a:xfrm>
            <a:off x="7751148" y="1507876"/>
            <a:ext cx="970289" cy="11981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7301209" y="1477442"/>
            <a:ext cx="1870724" cy="1228558"/>
          </a:xfrm>
          <a:prstGeom prst="triangle">
            <a:avLst/>
          </a:prstGeom>
          <a:solidFill>
            <a:srgbClr val="FF0000">
              <a:alpha val="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4" descr="Pict0009"/>
          <p:cNvPicPr>
            <a:picLocks noChangeAspect="1" noChangeArrowheads="1"/>
          </p:cNvPicPr>
          <p:nvPr/>
        </p:nvPicPr>
        <p:blipFill>
          <a:blip r:embed="rId3" cstate="print">
            <a:lum bright="12000" contrast="6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300" y="4131732"/>
            <a:ext cx="4559700" cy="183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219200" y="317501"/>
            <a:ext cx="86868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2075" tIns="46038" rIns="92075" bIns="46038" anchor="ctr"/>
          <a:lstStyle>
            <a:lvl1pPr algn="l" latinLnBrk="1">
              <a:spcBef>
                <a:spcPct val="20000"/>
              </a:spcBef>
              <a:buClr>
                <a:schemeClr val="hlink"/>
              </a:buClr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l" latinLnBrk="1">
              <a:spcBef>
                <a:spcPct val="20000"/>
              </a:spcBef>
              <a:buClr>
                <a:schemeClr val="tx2"/>
              </a:buClr>
              <a:buSzPct val="75000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l" latinLnBrk="1">
              <a:spcBef>
                <a:spcPct val="20000"/>
              </a:spcBef>
              <a:buClr>
                <a:schemeClr val="hlink"/>
              </a:buClr>
              <a:buSzPct val="65000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l" latinLnBrk="1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l" latinLnBrk="1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b="1" dirty="0" smtClean="0">
                <a:solidFill>
                  <a:srgbClr val="FF0000"/>
                </a:solidFill>
                <a:latin typeface="+mj-lt"/>
                <a:ea typeface="한양센스체" pitchFamily="18" charset="-127"/>
              </a:rPr>
              <a:t>B. </a:t>
            </a:r>
            <a:r>
              <a:rPr lang="en-US" altLang="zh-TW" b="1" dirty="0">
                <a:solidFill>
                  <a:srgbClr val="FF0000"/>
                </a:solidFill>
                <a:latin typeface="+mj-lt"/>
              </a:rPr>
              <a:t>Effect of field size and shape</a:t>
            </a:r>
            <a:endParaRPr lang="en-US" altLang="ko-KR" b="1" dirty="0">
              <a:solidFill>
                <a:srgbClr val="FF0000"/>
              </a:solidFill>
              <a:latin typeface="+mj-lt"/>
              <a:ea typeface="한양센스체" pitchFamily="18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85775" y="1079501"/>
            <a:ext cx="11353800" cy="5257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2075" tIns="46038" rIns="92075" bIns="46038"/>
          <a:lstStyle>
            <a:lvl1pPr marL="342900" indent="-342900" algn="l" latinLnBrk="1">
              <a:spcBef>
                <a:spcPct val="20000"/>
              </a:spcBef>
              <a:buClr>
                <a:schemeClr val="hlink"/>
              </a:buClr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l" latinLnBrk="1">
              <a:spcBef>
                <a:spcPct val="20000"/>
              </a:spcBef>
              <a:buClr>
                <a:schemeClr val="tx2"/>
              </a:buClr>
              <a:buSzPct val="75000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l" latinLnBrk="1">
              <a:spcBef>
                <a:spcPct val="20000"/>
              </a:spcBef>
              <a:buClr>
                <a:schemeClr val="hlink"/>
              </a:buClr>
              <a:buSzPct val="65000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l" latinLnBrk="1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l" latinLnBrk="1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vl="1" fontAlgn="base">
              <a:lnSpc>
                <a:spcPct val="150000"/>
              </a:lnSpc>
              <a:spcAft>
                <a:spcPct val="0"/>
              </a:spcAft>
              <a:buClr>
                <a:srgbClr val="010000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altLang="ko-KR" sz="20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Measured  Depth dose data -&gt; square </a:t>
            </a:r>
            <a:r>
              <a:rPr lang="en-US" altLang="ko-KR" sz="20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</a:t>
            </a:r>
            <a:r>
              <a:rPr lang="en-US" altLang="ko-KR" sz="2000" spc="110" dirty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ko-KR" sz="2000" spc="110" dirty="0" smtClean="0">
              <a:solidFill>
                <a:srgbClr val="01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fontAlgn="base">
              <a:lnSpc>
                <a:spcPct val="150000"/>
              </a:lnSpc>
              <a:spcAft>
                <a:spcPct val="0"/>
              </a:spcAft>
              <a:buClr>
                <a:srgbClr val="010000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altLang="ko-KR" sz="20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&gt; </a:t>
            </a:r>
            <a:r>
              <a:rPr lang="en-US" altLang="ko-KR" sz="28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</a:t>
            </a:r>
            <a:r>
              <a:rPr lang="en-US" altLang="ko-KR" sz="20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8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ko-KR" altLang="en-US" sz="28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정사각형 조사면</a:t>
            </a:r>
            <a:r>
              <a:rPr lang="en-US" altLang="ko-KR" sz="28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ko-KR" altLang="en-US" sz="28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면적과 </a:t>
            </a:r>
            <a:r>
              <a:rPr lang="ko-KR" altLang="en-US" sz="2800" spc="110" dirty="0" err="1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둘레비</a:t>
            </a:r>
            <a:r>
              <a:rPr lang="ko-KR" altLang="en-US" sz="2800" spc="110" dirty="0" smtClean="0">
                <a:solidFill>
                  <a:srgbClr val="01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계산 </a:t>
            </a:r>
            <a:endParaRPr lang="en-US" altLang="ko-KR" sz="2800" u="sng" spc="110" dirty="0">
              <a:solidFill>
                <a:srgbClr val="01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48356" y="2691528"/>
            <a:ext cx="7919861" cy="3237749"/>
            <a:chOff x="1400175" y="2447926"/>
            <a:chExt cx="8497967" cy="3320439"/>
          </a:xfrm>
        </p:grpSpPr>
        <p:sp>
          <p:nvSpPr>
            <p:cNvPr id="6" name="직사각형 5"/>
            <p:cNvSpPr/>
            <p:nvPr/>
          </p:nvSpPr>
          <p:spPr>
            <a:xfrm>
              <a:off x="1400175" y="2847975"/>
              <a:ext cx="2838450" cy="1228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12773" y="3320864"/>
              <a:ext cx="765750" cy="378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 x b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170344" y="2447926"/>
              <a:ext cx="1914525" cy="1752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60007" y="3241159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 x A</a:t>
              </a:r>
              <a:endParaRPr lang="ko-KR" altLang="en-US" dirty="0"/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4629150" y="3143250"/>
              <a:ext cx="933450" cy="5651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993466" y="4957835"/>
                  <a:ext cx="7904676" cy="8105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a14:m>
                  <a:r>
                    <a:rPr lang="ko-KR" altLang="en-US" sz="2800" dirty="0" smtClean="0">
                      <a:solidFill>
                        <a:schemeClr val="tx1"/>
                      </a:solidFill>
                    </a:rPr>
                    <a:t>   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=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nor/>
                            </m:rPr>
                            <a:rPr lang="en-US" altLang="ko-KR" sz="280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x</m:t>
                          </m:r>
                          <m:r>
                            <a:rPr lang="en-US" altLang="ko-K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[ 2</m:t>
                          </m:r>
                          <m:d>
                            <m:dPr>
                              <m:ctrlPr>
                                <a:rPr lang="en-US" altLang="ko-KR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a14:m>
                  <a:r>
                    <a:rPr lang="ko-KR" altLang="en-US" sz="2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=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altLang="ko-KR" sz="28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ko-KR" altLang="en-US" sz="2800" dirty="0" smtClean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m:rPr>
                              <m:nor/>
                            </m:rPr>
                            <a:rPr lang="en-US" altLang="ko-KR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800" dirty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x</m:t>
                          </m:r>
                          <m:r>
                            <a:rPr lang="en-US" altLang="ko-K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15)</m:t>
                          </m:r>
                        </m:num>
                        <m:den>
                          <m:r>
                            <a:rPr lang="en-US" altLang="ko-K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[ 2</m:t>
                          </m:r>
                          <m:d>
                            <m:dPr>
                              <m:ctrlPr>
                                <a:rPr lang="en-US" altLang="ko-KR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altLang="ko-KR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  <m:r>
                            <a:rPr lang="en-US" altLang="ko-K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altLang="ko-KR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=3.0</m:t>
                      </m:r>
                    </m:oMath>
                  </a14:m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3466" y="4957835"/>
                  <a:ext cx="7904676" cy="81053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603219" y="4298813"/>
              <a:ext cx="4671901" cy="536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 smtClean="0"/>
                <a:t>한변의</a:t>
              </a:r>
              <a:r>
                <a:rPr lang="ko-KR" altLang="en-US" sz="2800" dirty="0" smtClean="0"/>
                <a:t> 길이 </a:t>
              </a:r>
              <a:r>
                <a:rPr lang="en-US" altLang="ko-KR" sz="2800" dirty="0" smtClean="0"/>
                <a:t>A</a:t>
              </a:r>
              <a:r>
                <a:rPr lang="ko-KR" altLang="en-US" sz="2800" dirty="0" smtClean="0"/>
                <a:t> </a:t>
              </a:r>
              <a:r>
                <a:rPr lang="en-US" altLang="ko-KR" sz="2800" dirty="0" smtClean="0"/>
                <a:t>= 4 x (A/P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158253" y="3041847"/>
            <a:ext cx="476317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 10x15 </a:t>
            </a:r>
          </a:p>
          <a:p>
            <a:pPr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&gt; </a:t>
            </a:r>
            <a:r>
              <a:rPr lang="en-US" altLang="ko-KR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r>
              <a:rPr lang="en-US" altLang="ko-KR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A/P  </a:t>
            </a:r>
            <a:r>
              <a:rPr lang="en-US" altLang="ko-KR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12</a:t>
            </a:r>
          </a:p>
          <a:p>
            <a:pPr>
              <a:lnSpc>
                <a:spcPct val="150000"/>
              </a:lnSpc>
              <a:buClr>
                <a:schemeClr val="bg2"/>
              </a:buClr>
              <a:buSzPct val="50000"/>
            </a:pP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bg2"/>
              </a:buClr>
              <a:buSzPct val="50000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한쪽의 변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= 12 </a:t>
            </a: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 정사각형으로 변환</a:t>
            </a: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bg2"/>
              </a:buClr>
              <a:buSzPct val="50000"/>
            </a:pP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bg2"/>
              </a:buClr>
              <a:buSzPct val="50000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 factor</a:t>
            </a: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는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x 15 -&gt; 12x 12</a:t>
            </a:r>
            <a:r>
              <a:rPr lang="ko-KR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를  사용함</a:t>
            </a: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bg2"/>
              </a:buClr>
              <a:buSzPct val="50000"/>
            </a:pPr>
            <a:endParaRPr lang="en-US" altLang="ko-KR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985" y="2465825"/>
            <a:ext cx="1204176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x 15 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97989" y="409575"/>
            <a:ext cx="7772400" cy="838200"/>
          </a:xfrm>
        </p:spPr>
        <p:txBody>
          <a:bodyPr>
            <a:noAutofit/>
          </a:bodyPr>
          <a:lstStyle/>
          <a:p>
            <a:r>
              <a:rPr lang="en-US" altLang="zh-TW" sz="2800" b="1" dirty="0" smtClean="0"/>
              <a:t>B. Effect </a:t>
            </a:r>
            <a:r>
              <a:rPr lang="en-US" altLang="zh-TW" sz="2800" b="1" dirty="0"/>
              <a:t>of field size and shape </a:t>
            </a:r>
            <a:br>
              <a:rPr lang="en-US" altLang="zh-TW" sz="2800" b="1" dirty="0"/>
            </a:br>
            <a:endParaRPr lang="en-US" altLang="zh-TW" sz="2800" b="1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5305" y="1428750"/>
            <a:ext cx="8869895" cy="12192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원의</a:t>
            </a:r>
            <a:r>
              <a:rPr lang="en-US" altLang="zh-TW" dirty="0" smtClean="0"/>
              <a:t> </a:t>
            </a:r>
            <a:r>
              <a:rPr lang="ko-KR" altLang="en-US" dirty="0" smtClean="0"/>
              <a:t>면적     </a:t>
            </a:r>
            <a:r>
              <a:rPr lang="en-US" altLang="zh-TW" dirty="0" smtClean="0"/>
              <a:t>      =  </a:t>
            </a:r>
            <a:r>
              <a:rPr lang="ko-KR" altLang="en-US" dirty="0" smtClean="0"/>
              <a:t>정사각형 면적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el-GR" altLang="zh-TW" dirty="0" smtClean="0"/>
              <a:t>π</a:t>
            </a:r>
            <a:r>
              <a:rPr lang="en-US" altLang="zh-TW" dirty="0" smtClean="0"/>
              <a:t> </a:t>
            </a:r>
            <a:r>
              <a:rPr lang="en-US" altLang="zh-TW" dirty="0"/>
              <a:t>r </a:t>
            </a:r>
            <a:r>
              <a:rPr lang="en-US" altLang="zh-TW" baseline="30000" dirty="0" smtClean="0"/>
              <a:t>2               </a:t>
            </a:r>
            <a:r>
              <a:rPr lang="en-US" altLang="zh-TW" dirty="0" smtClean="0"/>
              <a:t>=  A </a:t>
            </a:r>
            <a:r>
              <a:rPr lang="en-US" altLang="zh-TW" dirty="0" err="1" smtClean="0"/>
              <a:t>A</a:t>
            </a:r>
            <a:r>
              <a:rPr lang="en-US" altLang="zh-TW" dirty="0" smtClean="0"/>
              <a:t>   = (</a:t>
            </a:r>
            <a:r>
              <a:rPr lang="en-US" altLang="ko-KR" dirty="0" smtClean="0"/>
              <a:t>4 </a:t>
            </a:r>
            <a:r>
              <a:rPr lang="en-US" altLang="ko-KR" dirty="0"/>
              <a:t>x (</a:t>
            </a:r>
            <a:r>
              <a:rPr lang="en-US" altLang="ko-KR" dirty="0" smtClean="0"/>
              <a:t>A/P))</a:t>
            </a:r>
            <a:r>
              <a:rPr lang="en-US" altLang="zh-TW" baseline="30000" dirty="0"/>
              <a:t> 2</a:t>
            </a:r>
            <a:r>
              <a:rPr lang="en-US" altLang="ko-KR" dirty="0" smtClean="0"/>
              <a:t>   </a:t>
            </a:r>
            <a:endParaRPr lang="en-US" altLang="zh-TW" baseline="30000" dirty="0" smtClean="0"/>
          </a:p>
        </p:txBody>
      </p:sp>
      <p:graphicFrame>
        <p:nvGraphicFramePr>
          <p:cNvPr id="409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025035"/>
              </p:ext>
            </p:extLst>
          </p:nvPr>
        </p:nvGraphicFramePr>
        <p:xfrm>
          <a:off x="2743200" y="2628900"/>
          <a:ext cx="29718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8" name="Microsoft Equation 3.0" r:id="rId3" imgW="749300" imgH="419100" progId="Equation.3">
                  <p:embed/>
                </p:oleObj>
              </mc:Choice>
              <mc:Fallback>
                <p:oleObj name="Microsoft Equation 3.0" r:id="rId3" imgW="749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628900"/>
                        <a:ext cx="29718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65" name="Group 10"/>
          <p:cNvGrpSpPr>
            <a:grpSpLocks/>
          </p:cNvGrpSpPr>
          <p:nvPr/>
        </p:nvGrpSpPr>
        <p:grpSpPr bwMode="auto">
          <a:xfrm>
            <a:off x="2667000" y="4972051"/>
            <a:ext cx="1981200" cy="1281113"/>
            <a:chOff x="2832" y="2016"/>
            <a:chExt cx="1248" cy="807"/>
          </a:xfrm>
        </p:grpSpPr>
        <p:sp>
          <p:nvSpPr>
            <p:cNvPr id="40975" name="Rectangle 11"/>
            <p:cNvSpPr>
              <a:spLocks noChangeArrowheads="1"/>
            </p:cNvSpPr>
            <p:nvPr/>
          </p:nvSpPr>
          <p:spPr bwMode="auto">
            <a:xfrm>
              <a:off x="2832" y="2016"/>
              <a:ext cx="960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0976" name="Text Box 12"/>
            <p:cNvSpPr txBox="1">
              <a:spLocks noChangeArrowheads="1"/>
            </p:cNvSpPr>
            <p:nvPr/>
          </p:nvSpPr>
          <p:spPr bwMode="auto">
            <a:xfrm>
              <a:off x="3792" y="2112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800" b="1" dirty="0" smtClean="0"/>
                <a:t>L</a:t>
              </a:r>
              <a:endParaRPr lang="en-US" altLang="zh-TW" sz="2800" b="1" dirty="0"/>
            </a:p>
          </p:txBody>
        </p:sp>
        <p:sp>
          <p:nvSpPr>
            <p:cNvPr id="40977" name="Text Box 13"/>
            <p:cNvSpPr txBox="1">
              <a:spLocks noChangeArrowheads="1"/>
            </p:cNvSpPr>
            <p:nvPr/>
          </p:nvSpPr>
          <p:spPr bwMode="auto">
            <a:xfrm>
              <a:off x="3264" y="2496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800" b="1" dirty="0" smtClean="0"/>
                <a:t>W</a:t>
              </a:r>
              <a:endParaRPr lang="en-US" altLang="zh-TW" sz="2800" b="1" dirty="0"/>
            </a:p>
          </p:txBody>
        </p:sp>
      </p:grpSp>
      <p:sp>
        <p:nvSpPr>
          <p:cNvPr id="40966" name="Line 14"/>
          <p:cNvSpPr>
            <a:spLocks noChangeShapeType="1"/>
          </p:cNvSpPr>
          <p:nvPr/>
        </p:nvSpPr>
        <p:spPr bwMode="auto">
          <a:xfrm>
            <a:off x="4648200" y="5429250"/>
            <a:ext cx="381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67" name="Rectangle 15"/>
          <p:cNvSpPr>
            <a:spLocks noChangeArrowheads="1"/>
          </p:cNvSpPr>
          <p:nvPr/>
        </p:nvSpPr>
        <p:spPr bwMode="auto">
          <a:xfrm>
            <a:off x="5181600" y="4819650"/>
            <a:ext cx="10668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ko-KR" altLang="en-US"/>
          </a:p>
        </p:txBody>
      </p:sp>
      <p:graphicFrame>
        <p:nvGraphicFramePr>
          <p:cNvPr id="4096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156952"/>
              </p:ext>
            </p:extLst>
          </p:nvPr>
        </p:nvGraphicFramePr>
        <p:xfrm>
          <a:off x="6400800" y="5005388"/>
          <a:ext cx="6096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9" name="Microsoft Equation 3.0" r:id="rId5" imgW="368140" imgH="393529" progId="Equation.3">
                  <p:embed/>
                </p:oleObj>
              </mc:Choice>
              <mc:Fallback>
                <p:oleObj name="Microsoft Equation 3.0" r:id="rId5" imgW="368140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5005388"/>
                        <a:ext cx="60960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573672"/>
              </p:ext>
            </p:extLst>
          </p:nvPr>
        </p:nvGraphicFramePr>
        <p:xfrm>
          <a:off x="5334001" y="5886451"/>
          <a:ext cx="6207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0" name="方程式" r:id="rId7" imgW="368140" imgH="393529" progId="Equation.3">
                  <p:embed/>
                </p:oleObj>
              </mc:Choice>
              <mc:Fallback>
                <p:oleObj name="方程式" r:id="rId7" imgW="368140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1" y="5886451"/>
                        <a:ext cx="62071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0" name="Line 19"/>
          <p:cNvSpPr>
            <a:spLocks noChangeShapeType="1"/>
          </p:cNvSpPr>
          <p:nvPr/>
        </p:nvSpPr>
        <p:spPr bwMode="auto">
          <a:xfrm>
            <a:off x="7239000" y="5429250"/>
            <a:ext cx="381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1" name="Oval 20"/>
          <p:cNvSpPr>
            <a:spLocks noChangeArrowheads="1"/>
          </p:cNvSpPr>
          <p:nvPr/>
        </p:nvSpPr>
        <p:spPr bwMode="auto">
          <a:xfrm>
            <a:off x="8001000" y="4895850"/>
            <a:ext cx="10668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972" name="Line 21"/>
          <p:cNvSpPr>
            <a:spLocks noChangeShapeType="1"/>
          </p:cNvSpPr>
          <p:nvPr/>
        </p:nvSpPr>
        <p:spPr bwMode="auto">
          <a:xfrm>
            <a:off x="8534400" y="489585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3" name="Line 23"/>
          <p:cNvSpPr>
            <a:spLocks noChangeShapeType="1"/>
          </p:cNvSpPr>
          <p:nvPr/>
        </p:nvSpPr>
        <p:spPr bwMode="auto">
          <a:xfrm>
            <a:off x="8001000" y="542925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4" name="Text Box 24"/>
          <p:cNvSpPr txBox="1">
            <a:spLocks noChangeArrowheads="1"/>
          </p:cNvSpPr>
          <p:nvPr/>
        </p:nvSpPr>
        <p:spPr bwMode="auto">
          <a:xfrm>
            <a:off x="8610600" y="5048250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/>
              <a:t>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38700" y="4097118"/>
            <a:ext cx="336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 정사각형 </a:t>
            </a:r>
            <a:r>
              <a:rPr lang="en-US" altLang="ko-KR" dirty="0" smtClean="0"/>
              <a:t>FS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한변의</a:t>
            </a:r>
            <a:r>
              <a:rPr lang="ko-KR" altLang="en-US" dirty="0" smtClean="0"/>
              <a:t> 길이</a:t>
            </a:r>
            <a:r>
              <a:rPr lang="en-US" altLang="ko-KR" dirty="0" smtClean="0">
                <a:solidFill>
                  <a:prstClr val="black"/>
                </a:solidFill>
              </a:rPr>
              <a:t>             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4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48973" y="319176"/>
            <a:ext cx="24335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Introduction</a:t>
            </a:r>
            <a:r>
              <a:rPr lang="ko-KR" altLang="en-US" sz="2800" b="1" dirty="0" smtClean="0"/>
              <a:t> </a:t>
            </a:r>
            <a:endParaRPr lang="en-US" altLang="ko-KR" sz="2800" b="1" dirty="0" smtClean="0"/>
          </a:p>
          <a:p>
            <a:endParaRPr lang="ko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78" y="2384385"/>
            <a:ext cx="3938313" cy="35301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070" y="4547784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 dose </a:t>
            </a:r>
          </a:p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patient 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62383" y="3541339"/>
            <a:ext cx="808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 smtClean="0"/>
              <a:t>→</a:t>
            </a:r>
            <a:endParaRPr lang="ko-KR" altLang="en-US" sz="4800" dirty="0"/>
          </a:p>
        </p:txBody>
      </p:sp>
      <p:sp>
        <p:nvSpPr>
          <p:cNvPr id="14" name="직사각형 13"/>
          <p:cNvSpPr/>
          <p:nvPr/>
        </p:nvSpPr>
        <p:spPr>
          <a:xfrm rot="10800000">
            <a:off x="5089257" y="4680231"/>
            <a:ext cx="808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 smtClean="0"/>
              <a:t>→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6" y="2265910"/>
            <a:ext cx="4248743" cy="36485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4994" y="903823"/>
            <a:ext cx="9840685" cy="1238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환자내부의 선량분포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인체 내에서 직접 보는  것은 불가능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인체와 유사한  </a:t>
            </a:r>
            <a:r>
              <a:rPr lang="ko-KR" alt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팬톰</a:t>
            </a: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사용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 </a:t>
            </a:r>
            <a:r>
              <a:rPr lang="ko-KR" alt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팬톰</a:t>
            </a: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내의 선량분포 계산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인체 내 선량분포로 근사값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6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219200" y="317501"/>
            <a:ext cx="86868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2075" tIns="46038" rIns="92075" bIns="46038" anchor="ctr"/>
          <a:lstStyle>
            <a:lvl1pPr algn="l" latinLnBrk="1">
              <a:spcBef>
                <a:spcPct val="20000"/>
              </a:spcBef>
              <a:buClr>
                <a:schemeClr val="hlink"/>
              </a:buClr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l" latinLnBrk="1">
              <a:spcBef>
                <a:spcPct val="20000"/>
              </a:spcBef>
              <a:buClr>
                <a:schemeClr val="tx2"/>
              </a:buClr>
              <a:buSzPct val="75000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l" latinLnBrk="1">
              <a:spcBef>
                <a:spcPct val="20000"/>
              </a:spcBef>
              <a:buClr>
                <a:schemeClr val="hlink"/>
              </a:buClr>
              <a:buSzPct val="65000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l" latinLnBrk="1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l" latinLnBrk="1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dirty="0">
              <a:solidFill>
                <a:srgbClr val="010000"/>
              </a:solidFill>
              <a:latin typeface="맑은고딕"/>
              <a:ea typeface="한양센스체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458554" y="477471"/>
            <a:ext cx="8686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 latinLnBrk="1">
              <a:spcBef>
                <a:spcPct val="20000"/>
              </a:spcBef>
              <a:buClr>
                <a:schemeClr val="hlink"/>
              </a:buClr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l" latinLnBrk="1">
              <a:spcBef>
                <a:spcPct val="20000"/>
              </a:spcBef>
              <a:buClr>
                <a:schemeClr val="tx2"/>
              </a:buClr>
              <a:buSzPct val="75000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l" latinLnBrk="1">
              <a:spcBef>
                <a:spcPct val="20000"/>
              </a:spcBef>
              <a:buClr>
                <a:schemeClr val="hlink"/>
              </a:buClr>
              <a:buSzPct val="65000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l" latinLnBrk="1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l" latinLnBrk="1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1" dirty="0">
                <a:latin typeface="맑은고딕(제목)"/>
                <a:ea typeface="한양센스체" pitchFamily="18" charset="-127"/>
              </a:rPr>
              <a:t>Equivalent Square or Circle</a:t>
            </a:r>
          </a:p>
        </p:txBody>
      </p:sp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814511"/>
              </p:ext>
            </p:extLst>
          </p:nvPr>
        </p:nvGraphicFramePr>
        <p:xfrm>
          <a:off x="3763962" y="2841404"/>
          <a:ext cx="1798638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" name="수식" r:id="rId3" imgW="876240" imgH="1346040" progId="Equation.3">
                  <p:embed/>
                </p:oleObj>
              </mc:Choice>
              <mc:Fallback>
                <p:oleObj name="수식" r:id="rId3" imgW="876240" imgH="1346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2" y="2841404"/>
                        <a:ext cx="1798638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직사각형 2"/>
          <p:cNvSpPr/>
          <p:nvPr/>
        </p:nvSpPr>
        <p:spPr>
          <a:xfrm>
            <a:off x="4769859" y="306995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Clr>
                <a:schemeClr val="bg2"/>
              </a:buClr>
              <a:buSzPct val="50000"/>
            </a:pPr>
            <a:r>
              <a:rPr lang="ko-KR" altLang="en-US" dirty="0" smtClean="0">
                <a:latin typeface="+mj-ea"/>
              </a:rPr>
              <a:t>     직사각형</a:t>
            </a:r>
            <a:endParaRPr lang="en-US" altLang="ko-KR" dirty="0">
              <a:latin typeface="+mj-ea"/>
            </a:endParaRPr>
          </a:p>
          <a:p>
            <a:pPr lvl="1">
              <a:buClr>
                <a:schemeClr val="bg2"/>
              </a:buClr>
              <a:buSzPct val="50000"/>
            </a:pPr>
            <a:r>
              <a:rPr lang="en-US" altLang="ko-KR" dirty="0">
                <a:latin typeface="+mj-ea"/>
              </a:rPr>
              <a:t>							</a:t>
            </a:r>
          </a:p>
          <a:p>
            <a:pPr lvl="1">
              <a:buClr>
                <a:schemeClr val="bg2"/>
              </a:buClr>
              <a:buSzPct val="50000"/>
            </a:pPr>
            <a:r>
              <a:rPr lang="en-US" altLang="ko-KR" dirty="0" smtClean="0">
                <a:latin typeface="+mj-ea"/>
              </a:rPr>
              <a:t>							</a:t>
            </a:r>
            <a:r>
              <a:rPr lang="ko-KR" altLang="en-US" dirty="0" smtClean="0">
                <a:latin typeface="+mj-ea"/>
              </a:rPr>
              <a:t>정사각형</a:t>
            </a:r>
            <a:r>
              <a:rPr lang="en-US" altLang="ko-KR" dirty="0">
                <a:latin typeface="+mj-ea"/>
              </a:rPr>
              <a:t>							</a:t>
            </a:r>
          </a:p>
          <a:p>
            <a:pPr lvl="1">
              <a:buClr>
                <a:schemeClr val="bg2"/>
              </a:buClr>
              <a:buSzPct val="50000"/>
            </a:pPr>
            <a:r>
              <a:rPr lang="en-US" altLang="ko-KR" dirty="0">
                <a:latin typeface="+mj-ea"/>
              </a:rPr>
              <a:t>						</a:t>
            </a:r>
            <a:r>
              <a:rPr lang="en-US" altLang="ko-KR" dirty="0" smtClean="0">
                <a:latin typeface="+mj-ea"/>
              </a:rPr>
              <a:t>	</a:t>
            </a:r>
            <a:r>
              <a:rPr lang="ko-KR" altLang="en-US" dirty="0" smtClean="0">
                <a:latin typeface="+mj-ea"/>
              </a:rPr>
              <a:t>원형</a:t>
            </a:r>
            <a:endParaRPr lang="en-US" altLang="ko-KR" dirty="0">
              <a:latin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34937" y="2711092"/>
            <a:ext cx="3879817" cy="2997377"/>
          </a:xfrm>
          <a:prstGeom prst="rect">
            <a:avLst/>
          </a:prstGeom>
          <a:solidFill>
            <a:srgbClr val="33CC33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4107" y="1596641"/>
            <a:ext cx="11639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bg2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rectangular field is equivalent to square field if they have the same area/perimeter </a:t>
            </a:r>
          </a:p>
        </p:txBody>
      </p:sp>
    </p:spTree>
    <p:extLst>
      <p:ext uri="{BB962C8B-B14F-4D97-AF65-F5344CB8AC3E}">
        <p14:creationId xmlns:p14="http://schemas.microsoft.com/office/powerpoint/2010/main" val="8295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676" y="225491"/>
            <a:ext cx="10982325" cy="615950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 C. Dependence on SSD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002471"/>
              </p:ext>
            </p:extLst>
          </p:nvPr>
        </p:nvGraphicFramePr>
        <p:xfrm>
          <a:off x="4173538" y="644525"/>
          <a:ext cx="7456487" cy="341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" name="수식" r:id="rId3" imgW="3543120" imgH="1942920" progId="Equation.3">
                  <p:embed/>
                </p:oleObj>
              </mc:Choice>
              <mc:Fallback>
                <p:oleObj name="수식" r:id="rId3" imgW="3543120" imgH="1942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644525"/>
                        <a:ext cx="7456487" cy="341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05" y="949234"/>
            <a:ext cx="4416371" cy="2937773"/>
          </a:xfrm>
          <a:prstGeom prst="rect">
            <a:avLst/>
          </a:prstGeom>
        </p:spPr>
      </p:pic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820533"/>
              </p:ext>
            </p:extLst>
          </p:nvPr>
        </p:nvGraphicFramePr>
        <p:xfrm>
          <a:off x="4862513" y="3576638"/>
          <a:ext cx="6554787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" name="수식" r:id="rId6" imgW="2793960" imgH="609480" progId="Equation.3">
                  <p:embed/>
                </p:oleObj>
              </mc:Choice>
              <mc:Fallback>
                <p:oleObj name="수식" r:id="rId6" imgW="279396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3576638"/>
                        <a:ext cx="6554787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658811" y="4825870"/>
            <a:ext cx="63341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spc="1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,   PDD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spc="1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f2&gt;f1  -&gt;  F &gt;1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spc="1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f1&gt;f2  -&gt; F &lt;1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732953" y="5060603"/>
            <a:ext cx="0" cy="285751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603986"/>
              </p:ext>
            </p:extLst>
          </p:nvPr>
        </p:nvGraphicFramePr>
        <p:xfrm>
          <a:off x="7048500" y="5203825"/>
          <a:ext cx="4960938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" name="수식" r:id="rId8" imgW="1803240" imgH="520560" progId="Equation.3">
                  <p:embed/>
                </p:oleObj>
              </mc:Choice>
              <mc:Fallback>
                <p:oleObj name="수식" r:id="rId8" imgW="180324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0" y="5203825"/>
                        <a:ext cx="4960938" cy="134937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직선 화살표 연결선 13"/>
          <p:cNvCxnSpPr/>
          <p:nvPr/>
        </p:nvCxnSpPr>
        <p:spPr>
          <a:xfrm flipV="1">
            <a:off x="2960692" y="5060604"/>
            <a:ext cx="0" cy="285751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076211" y="5203690"/>
            <a:ext cx="2972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Maynard F factor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95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Maynard F factor</a:t>
            </a:r>
            <a:r>
              <a:rPr lang="ko-KR" altLang="en-US" sz="2800" b="1" dirty="0" smtClean="0"/>
              <a:t>에 대한 해석 </a:t>
            </a:r>
            <a:r>
              <a:rPr lang="en-US" altLang="ko-KR" sz="2800" b="1" dirty="0" smtClean="0"/>
              <a:t>( PDD dependence on SSD)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33700" y="1307851"/>
            <a:ext cx="690787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 </a:t>
            </a:r>
            <a:r>
              <a:rPr lang="en-US" altLang="ko-KR" sz="20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fluence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는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선원으로 거리에 대해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1/r</a:t>
            </a:r>
            <a:r>
              <a:rPr lang="en-US" altLang="ko-KR" sz="2000" spc="110" baseline="30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감소</a:t>
            </a:r>
            <a:endParaRPr lang="en-US" altLang="ko-KR" sz="20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증가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-&gt; dose rate (at a point)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는 감소</a:t>
            </a:r>
            <a:endParaRPr lang="en-US" altLang="ko-KR" sz="20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20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증가시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선원으로부터의 거리가 짧은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ko-KR" sz="2000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f1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의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dose rate 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감소율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spc="110" dirty="0" smtClean="0">
                <a:latin typeface="바탕" panose="02030600000101010101" pitchFamily="18" charset="-127"/>
                <a:ea typeface="바탕" panose="02030600000101010101" pitchFamily="18" charset="-127"/>
                <a:cs typeface="Tahoma" panose="020B0604030504040204" pitchFamily="34" charset="0"/>
              </a:rPr>
              <a:t>≫</a:t>
            </a:r>
          </a:p>
          <a:p>
            <a:pPr>
              <a:lnSpc>
                <a:spcPct val="200000"/>
              </a:lnSpc>
            </a:pP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더 </a:t>
            </a:r>
            <a:r>
              <a:rPr lang="ko-KR" altLang="en-US" sz="20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먼거리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f2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의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dose rate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감소율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-&gt;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즉 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f2&gt;f1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 F &gt;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 -&gt; F </a:t>
            </a:r>
          </a:p>
          <a:p>
            <a:pPr>
              <a:lnSpc>
                <a:spcPct val="200000"/>
              </a:lnSpc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SSD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증가하면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에너지가 증가하지 않는 조건에서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pPr>
              <a:lnSpc>
                <a:spcPct val="200000"/>
              </a:lnSpc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-&gt; PDD(f2)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는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PDD(f1)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보다 크다 </a:t>
            </a:r>
            <a:endParaRPr lang="en-US" altLang="ko-KR" sz="20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61517" y="1965531"/>
            <a:ext cx="5230483" cy="3619944"/>
            <a:chOff x="914400" y="1447799"/>
            <a:chExt cx="7315200" cy="5304506"/>
          </a:xfrm>
        </p:grpSpPr>
        <p:pic>
          <p:nvPicPr>
            <p:cNvPr id="13" name="Picture 2" descr="Pict000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1447800"/>
              <a:ext cx="6248400" cy="403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3"/>
            <p:cNvSpPr txBox="1">
              <a:spLocks noChangeArrowheads="1"/>
            </p:cNvSpPr>
            <p:nvPr/>
          </p:nvSpPr>
          <p:spPr bwMode="auto">
            <a:xfrm>
              <a:off x="914400" y="5715000"/>
              <a:ext cx="7315200" cy="1037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 dirty="0"/>
                <a:t>Fig. 9.5  Plot of relative dose rate </a:t>
              </a:r>
              <a:r>
                <a:rPr lang="en-US" altLang="zh-TW" sz="2000" dirty="0" smtClean="0"/>
                <a:t>as IS of </a:t>
              </a:r>
              <a:r>
                <a:rPr lang="en-US" altLang="zh-TW" sz="2000" dirty="0" err="1" smtClean="0"/>
                <a:t>dista</a:t>
              </a:r>
              <a:r>
                <a:rPr lang="en-US" altLang="zh-TW" sz="2000" dirty="0" smtClean="0"/>
                <a:t>          </a:t>
              </a:r>
              <a:r>
                <a:rPr lang="en-US" altLang="zh-TW" sz="2000" dirty="0" err="1" smtClean="0"/>
                <a:t>nce</a:t>
              </a:r>
              <a:r>
                <a:rPr lang="en-US" altLang="zh-TW" sz="2000" dirty="0" smtClean="0"/>
                <a:t> </a:t>
              </a:r>
              <a:r>
                <a:rPr lang="en-US" altLang="zh-TW" sz="2000" dirty="0"/>
                <a:t>from a point source. </a:t>
              </a:r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3717673" y="1447799"/>
              <a:ext cx="1480057" cy="541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800" dirty="0" smtClean="0"/>
                <a:t>f1</a:t>
              </a:r>
              <a:endParaRPr lang="en-US" altLang="zh-TW" dirty="0"/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4319100" y="2916633"/>
              <a:ext cx="1143000" cy="496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600" dirty="0" smtClean="0"/>
                <a:t>f2</a:t>
              </a:r>
              <a:endParaRPr lang="en-US" altLang="zh-TW" dirty="0"/>
            </a:p>
          </p:txBody>
        </p:sp>
        <p:graphicFrame>
          <p:nvGraphicFramePr>
            <p:cNvPr id="28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3295645"/>
                </p:ext>
              </p:extLst>
            </p:nvPr>
          </p:nvGraphicFramePr>
          <p:xfrm>
            <a:off x="4724400" y="1447800"/>
            <a:ext cx="2590800" cy="99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9" name="方程式" r:id="rId4" imgW="939392" imgH="431613" progId="Equation.3">
                    <p:embed/>
                  </p:oleObj>
                </mc:Choice>
                <mc:Fallback>
                  <p:oleObj name="方程式" r:id="rId4" imgW="939392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4400" y="1447800"/>
                          <a:ext cx="2590800" cy="990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위쪽 화살표 28"/>
          <p:cNvSpPr/>
          <p:nvPr/>
        </p:nvSpPr>
        <p:spPr>
          <a:xfrm>
            <a:off x="4722991" y="4467344"/>
            <a:ext cx="140067" cy="465468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H="1" flipV="1">
            <a:off x="8966229" y="1965532"/>
            <a:ext cx="30291" cy="2585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61517" y="2087121"/>
            <a:ext cx="2434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7613282" y="3071578"/>
            <a:ext cx="1782649" cy="23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 flipV="1">
            <a:off x="9298692" y="3015363"/>
            <a:ext cx="38140" cy="1384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604068" y="5982789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21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7275" y="544536"/>
            <a:ext cx="8420100" cy="1414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Monotype Sorts" pitchFamily="2" charset="2"/>
              <a:buAutoNum type="arabicPeriod"/>
            </a:pP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percent depth dose for a 15x15 field, 10cm depth, and 80cm SSD is 58.4. Find the PDD for the same field size and depth for a 100 SSD</a:t>
            </a:r>
          </a:p>
        </p:txBody>
      </p:sp>
      <p:graphicFrame>
        <p:nvGraphicFramePr>
          <p:cNvPr id="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191723"/>
              </p:ext>
            </p:extLst>
          </p:nvPr>
        </p:nvGraphicFramePr>
        <p:xfrm>
          <a:off x="1389924" y="2309404"/>
          <a:ext cx="10428223" cy="3033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2" name="수식" r:id="rId3" imgW="3886200" imgH="1625400" progId="Equation.3">
                  <p:embed/>
                </p:oleObj>
              </mc:Choice>
              <mc:Fallback>
                <p:oleObj name="수식" r:id="rId3" imgW="3886200" imgH="162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924" y="2309404"/>
                        <a:ext cx="10428223" cy="30333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30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12237" y="513705"/>
            <a:ext cx="886777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!!!  </a:t>
            </a:r>
            <a:r>
              <a:rPr lang="en-US" altLang="ko-KR" sz="2800" dirty="0" smtClean="0"/>
              <a:t>Wrong usage of  </a:t>
            </a:r>
            <a:r>
              <a:rPr lang="en-US" altLang="ko-KR" sz="2800" dirty="0" err="1" smtClean="0"/>
              <a:t>Mayneord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F </a:t>
            </a:r>
            <a:r>
              <a:rPr lang="en-US" altLang="ko-KR" sz="2800" dirty="0" smtClean="0"/>
              <a:t>factor </a:t>
            </a:r>
            <a:r>
              <a:rPr lang="ko-KR" altLang="en-US" sz="2800" dirty="0" smtClean="0"/>
              <a:t>사용시 주의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energy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large ﬁeld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large depth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large SSD change</a:t>
            </a:r>
            <a:r>
              <a:rPr lang="en-US" altLang="ko-KR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44821" y="2181815"/>
            <a:ext cx="69727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30 x30-cm ﬁeld  + 20-cm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 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+ 160-cm SSD (60-Co beam)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 about 3% PDD error (80-cm SSD tables.)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3925" y="3819147"/>
            <a:ext cx="11268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주의사항 </a:t>
            </a:r>
            <a:r>
              <a:rPr lang="en-US" altLang="ko-KR" sz="20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Mayneord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 factor 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   -&gt; PDD over-estimation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조사면이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크고 </a:t>
            </a:r>
            <a:r>
              <a:rPr lang="ko-KR" altLang="en-US" sz="20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저에너지에서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 </a:t>
            </a:r>
            <a:r>
              <a:rPr lang="ko-KR" altLang="en-US" sz="20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적용시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-&gt; Sol :</a:t>
            </a:r>
            <a:r>
              <a:rPr lang="en-US" altLang="ko-KR" sz="2000" spc="11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F  -&gt;  (1 + F) / 2    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PDD overestimated scatter dose -&gt; 1/2 reduced effect)</a:t>
            </a:r>
            <a:endParaRPr lang="ko-KR" altLang="en-US" sz="2000" spc="11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위쪽 화살표 4"/>
          <p:cNvSpPr/>
          <p:nvPr/>
        </p:nvSpPr>
        <p:spPr>
          <a:xfrm flipH="1">
            <a:off x="5859008" y="3935987"/>
            <a:ext cx="87117" cy="3889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6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91005"/>
            <a:ext cx="10515600" cy="349250"/>
          </a:xfrm>
        </p:spPr>
        <p:txBody>
          <a:bodyPr>
            <a:noAutofit/>
          </a:bodyPr>
          <a:lstStyle/>
          <a:p>
            <a:pPr algn="ctr"/>
            <a:r>
              <a:rPr lang="en-US" altLang="ko-KR" sz="3200" b="1" dirty="0" smtClean="0">
                <a:solidFill>
                  <a:srgbClr val="FF0000"/>
                </a:solidFill>
              </a:rPr>
              <a:t>9.4</a:t>
            </a:r>
            <a:r>
              <a:rPr lang="en-US" altLang="ko-KR" sz="3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Tissue</a:t>
            </a:r>
            <a:r>
              <a:rPr lang="en-US" altLang="ko-KR" sz="3600" b="1" dirty="0" smtClean="0">
                <a:solidFill>
                  <a:srgbClr val="FF0000"/>
                </a:solidFill>
              </a:rPr>
              <a:t> Air Ratio(TAR)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4381" y="2248147"/>
            <a:ext cx="10515600" cy="4187487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en-US" altLang="ko-KR" sz="2000" dirty="0" smtClean="0"/>
          </a:p>
          <a:p>
            <a:pPr>
              <a:lnSpc>
                <a:spcPct val="170000"/>
              </a:lnSpc>
            </a:pPr>
            <a:r>
              <a:rPr lang="ko-KR" altLang="en-US" sz="2000" dirty="0" smtClean="0"/>
              <a:t>검출기의 </a:t>
            </a:r>
            <a:r>
              <a:rPr lang="ko-KR" altLang="en-US" sz="2000" dirty="0"/>
              <a:t>위치는 고정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 smtClean="0"/>
              <a:t>the </a:t>
            </a:r>
            <a:r>
              <a:rPr lang="en-US" altLang="ko-KR" sz="2000" dirty="0"/>
              <a:t>ratio of </a:t>
            </a:r>
            <a:r>
              <a:rPr lang="en-US" altLang="ko-KR" sz="2000" u="sng" dirty="0"/>
              <a:t>the dose (</a:t>
            </a:r>
            <a:r>
              <a:rPr lang="en-US" altLang="ko-KR" sz="2000" u="sng" dirty="0" err="1"/>
              <a:t>D</a:t>
            </a:r>
            <a:r>
              <a:rPr lang="en-US" altLang="ko-KR" sz="2000" u="sng" baseline="-25000" dirty="0" err="1"/>
              <a:t>d</a:t>
            </a:r>
            <a:r>
              <a:rPr lang="en-US" altLang="ko-KR" sz="2000" u="sng" dirty="0"/>
              <a:t>) at a given point </a:t>
            </a:r>
            <a:r>
              <a:rPr lang="en-US" altLang="ko-KR" sz="2000" u="sng" dirty="0">
                <a:solidFill>
                  <a:srgbClr val="FF0000"/>
                </a:solidFill>
              </a:rPr>
              <a:t>in the ph</a:t>
            </a:r>
            <a:r>
              <a:rPr lang="en-US" altLang="ko-KR" sz="2000" dirty="0">
                <a:solidFill>
                  <a:srgbClr val="FF0000"/>
                </a:solidFill>
              </a:rPr>
              <a:t>antom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2000" dirty="0" smtClean="0"/>
              <a:t>    to </a:t>
            </a:r>
            <a:r>
              <a:rPr lang="en-US" altLang="ko-KR" sz="2000" u="sng" dirty="0" smtClean="0"/>
              <a:t>the </a:t>
            </a:r>
            <a:r>
              <a:rPr lang="en-US" altLang="ko-KR" sz="2000" u="sng" dirty="0"/>
              <a:t>dose </a:t>
            </a:r>
            <a:r>
              <a:rPr lang="en-US" altLang="ko-KR" sz="2000" u="sng" dirty="0">
                <a:solidFill>
                  <a:srgbClr val="FF0000"/>
                </a:solidFill>
              </a:rPr>
              <a:t>in </a:t>
            </a:r>
            <a:r>
              <a:rPr lang="en-US" altLang="ko-KR" sz="2000" u="sng" dirty="0" smtClean="0">
                <a:solidFill>
                  <a:srgbClr val="FF0000"/>
                </a:solidFill>
              </a:rPr>
              <a:t>air </a:t>
            </a:r>
            <a:r>
              <a:rPr lang="en-US" altLang="ko-KR" sz="2000" u="sng" dirty="0"/>
              <a:t>(</a:t>
            </a:r>
            <a:r>
              <a:rPr lang="en-US" altLang="ko-KR" sz="2000" u="sng" dirty="0" err="1"/>
              <a:t>D</a:t>
            </a:r>
            <a:r>
              <a:rPr lang="en-US" altLang="ko-KR" sz="2000" u="sng" baseline="-25000" dirty="0" err="1"/>
              <a:t>fs</a:t>
            </a:r>
            <a:r>
              <a:rPr lang="en-US" altLang="ko-KR" sz="2000" u="sng" dirty="0"/>
              <a:t>) </a:t>
            </a:r>
            <a:r>
              <a:rPr lang="en-US" altLang="ko-KR" sz="2000" dirty="0"/>
              <a:t>at the same point. </a:t>
            </a:r>
            <a:endParaRPr lang="en-US" altLang="ko-KR" sz="2000" dirty="0" smtClean="0"/>
          </a:p>
          <a:p>
            <a:pPr>
              <a:lnSpc>
                <a:spcPct val="170000"/>
              </a:lnSpc>
            </a:pPr>
            <a:endParaRPr lang="en-US" altLang="ko-KR" dirty="0" smtClean="0"/>
          </a:p>
          <a:p>
            <a:pPr>
              <a:lnSpc>
                <a:spcPct val="170000"/>
              </a:lnSpc>
            </a:pPr>
            <a:endParaRPr lang="en-US" altLang="ko-KR" dirty="0"/>
          </a:p>
        </p:txBody>
      </p:sp>
      <p:graphicFrame>
        <p:nvGraphicFramePr>
          <p:cNvPr id="4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771581"/>
              </p:ext>
            </p:extLst>
          </p:nvPr>
        </p:nvGraphicFramePr>
        <p:xfrm>
          <a:off x="1403269" y="4854823"/>
          <a:ext cx="3385684" cy="1446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7" name="수식" r:id="rId3" imgW="1041120" imgH="444240" progId="Equation.3">
                  <p:embed/>
                </p:oleObj>
              </mc:Choice>
              <mc:Fallback>
                <p:oleObj name="수식" r:id="rId3" imgW="10411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269" y="4854823"/>
                        <a:ext cx="3385684" cy="1446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453" y="2750003"/>
            <a:ext cx="4276700" cy="29885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4381" y="881071"/>
            <a:ext cx="92122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PDD</a:t>
            </a:r>
            <a:r>
              <a:rPr lang="ko-KR" altLang="en-US" sz="2000" dirty="0" smtClean="0"/>
              <a:t>는  </a:t>
            </a:r>
            <a:r>
              <a:rPr lang="en-US" altLang="ko-KR" sz="2000" dirty="0" smtClean="0"/>
              <a:t>SSD</a:t>
            </a:r>
            <a:r>
              <a:rPr lang="ko-KR" altLang="en-US" sz="2000" dirty="0" smtClean="0"/>
              <a:t>에 따라 달라짐</a:t>
            </a:r>
            <a:r>
              <a:rPr lang="en-US" altLang="ko-KR" sz="2000" dirty="0" smtClean="0"/>
              <a:t>-&gt; SSD</a:t>
            </a:r>
            <a:r>
              <a:rPr lang="ko-KR" altLang="en-US" sz="2000" dirty="0" smtClean="0"/>
              <a:t>가 변하면 </a:t>
            </a:r>
            <a:r>
              <a:rPr lang="en-US" altLang="ko-KR" sz="2000" dirty="0" smtClean="0"/>
              <a:t>PDD </a:t>
            </a:r>
            <a:r>
              <a:rPr lang="ko-KR" altLang="en-US" sz="2000" dirty="0" smtClean="0"/>
              <a:t>변경 필요함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   -&gt;</a:t>
            </a:r>
            <a:r>
              <a:rPr lang="ko-KR" altLang="en-US" sz="2000" dirty="0" smtClean="0"/>
              <a:t>방사선 </a:t>
            </a:r>
            <a:r>
              <a:rPr lang="ko-KR" altLang="en-US" sz="2000" dirty="0" err="1" smtClean="0"/>
              <a:t>치료시</a:t>
            </a:r>
            <a:r>
              <a:rPr lang="ko-KR" altLang="en-US" sz="2000" dirty="0" smtClean="0"/>
              <a:t> 번잡스러움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SSD</a:t>
            </a:r>
            <a:r>
              <a:rPr lang="ko-KR" altLang="en-US" sz="2000" dirty="0" smtClean="0"/>
              <a:t>의 의존성을 없애기 위해 만듦 </a:t>
            </a:r>
            <a:r>
              <a:rPr lang="en-US" altLang="ko-KR" sz="2000" dirty="0" smtClean="0"/>
              <a:t>-&gt; TAR</a:t>
            </a:r>
            <a:r>
              <a:rPr lang="ko-KR" altLang="en-US" sz="2000" dirty="0" smtClean="0"/>
              <a:t>도입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TAR</a:t>
            </a:r>
            <a:r>
              <a:rPr lang="ko-KR" altLang="en-US" sz="2000" dirty="0" smtClean="0"/>
              <a:t>의 개념으로 인해 회전치료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Isocentric</a:t>
            </a:r>
            <a:r>
              <a:rPr lang="en-US" altLang="ko-KR" sz="2000" dirty="0" smtClean="0"/>
              <a:t> technique</a:t>
            </a:r>
            <a:r>
              <a:rPr lang="ko-KR" altLang="en-US" sz="2000" dirty="0" smtClean="0"/>
              <a:t>등이 가능해짐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9148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294" y="286440"/>
            <a:ext cx="1072609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FF0000"/>
                </a:solidFill>
              </a:rPr>
              <a:t>A. Effect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of distance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TAR</a:t>
            </a:r>
            <a:r>
              <a:rPr lang="ko-KR" altLang="en-US" sz="2000" dirty="0" smtClean="0"/>
              <a:t>의 </a:t>
            </a:r>
            <a:r>
              <a:rPr lang="ko-KR" altLang="en-US" sz="2000" dirty="0" smtClean="0"/>
              <a:t>량 </a:t>
            </a:r>
            <a:r>
              <a:rPr lang="en-US" altLang="ko-KR" sz="2000" dirty="0" err="1"/>
              <a:t>D</a:t>
            </a:r>
            <a:r>
              <a:rPr lang="en-US" altLang="ko-KR" sz="2000" baseline="-25000" dirty="0" err="1"/>
              <a:t>d</a:t>
            </a:r>
            <a:r>
              <a:rPr lang="en-US" altLang="ko-KR" sz="2000" baseline="-25000" dirty="0"/>
              <a:t> </a:t>
            </a:r>
            <a:r>
              <a:rPr lang="ko-KR" altLang="en-US" sz="2000" dirty="0" smtClean="0"/>
              <a:t>와</a:t>
            </a:r>
            <a:r>
              <a:rPr lang="en-US" altLang="ko-KR" sz="2000" dirty="0" smtClean="0"/>
              <a:t> </a:t>
            </a:r>
            <a:r>
              <a:rPr lang="en-US" altLang="ko-KR" sz="2000" dirty="0" err="1"/>
              <a:t>D</a:t>
            </a:r>
            <a:r>
              <a:rPr lang="en-US" altLang="ko-KR" sz="2000" baseline="-25000" dirty="0" err="1"/>
              <a:t>fs</a:t>
            </a:r>
            <a:r>
              <a:rPr lang="en-US" altLang="ko-KR" sz="2000" baseline="-25000" dirty="0"/>
              <a:t> </a:t>
            </a:r>
            <a:r>
              <a:rPr lang="ko-KR" altLang="en-US" sz="2000" dirty="0" smtClean="0"/>
              <a:t>는 모두 선원으로부터 거리가 동일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-&gt; photon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fluence</a:t>
            </a:r>
            <a:r>
              <a:rPr lang="ko-KR" altLang="en-US" sz="2000" dirty="0" smtClean="0"/>
              <a:t>의</a:t>
            </a:r>
            <a:r>
              <a:rPr lang="en-US" altLang="ko-KR" sz="2000" dirty="0" smtClean="0"/>
              <a:t> </a:t>
            </a:r>
            <a:r>
              <a:rPr lang="ko-KR" altLang="en-US" sz="2000" b="1" dirty="0" smtClean="0"/>
              <a:t>거리</a:t>
            </a:r>
            <a:r>
              <a:rPr lang="ko-KR" altLang="en-US" sz="2000" dirty="0" smtClean="0"/>
              <a:t>에 대하여 무관하게 됨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  -&gt;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팬톰내의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매질두께에 </a:t>
            </a:r>
            <a:r>
              <a:rPr lang="ko-KR" altLang="en-US" sz="2000" dirty="0" smtClean="0"/>
              <a:t>의한 </a:t>
            </a:r>
            <a:r>
              <a:rPr lang="en-US" altLang="ko-KR" sz="2000" b="1" dirty="0" smtClean="0"/>
              <a:t>attenuation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과</a:t>
            </a:r>
            <a:r>
              <a:rPr lang="en-US" altLang="ko-KR" sz="2000" dirty="0" smtClean="0"/>
              <a:t> </a:t>
            </a:r>
            <a:r>
              <a:rPr lang="en-US" altLang="ko-KR" sz="2000" b="1" dirty="0" smtClean="0"/>
              <a:t>scattering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만 고려함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Attenuation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Primary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beam</a:t>
            </a:r>
            <a:r>
              <a:rPr lang="ko-KR" altLang="en-US" sz="2000" dirty="0" smtClean="0"/>
              <a:t>은  매질의</a:t>
            </a:r>
            <a:r>
              <a:rPr lang="en-US" altLang="ko-KR" sz="2000" dirty="0" smtClean="0"/>
              <a:t> depth</a:t>
            </a:r>
            <a:r>
              <a:rPr lang="ko-KR" altLang="en-US" sz="2000" dirty="0" smtClean="0"/>
              <a:t>에 따라 지수함수적으로 감소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-&gt; </a:t>
            </a:r>
            <a:r>
              <a:rPr lang="en-US" altLang="ko-KR" sz="2000" dirty="0" smtClean="0"/>
              <a:t>TAR</a:t>
            </a:r>
            <a:r>
              <a:rPr lang="ko-KR" altLang="en-US" sz="2000" dirty="0" smtClean="0"/>
              <a:t>은 </a:t>
            </a:r>
            <a:r>
              <a:rPr lang="en-US" altLang="ko-KR" sz="2000" dirty="0" smtClean="0"/>
              <a:t>SSD</a:t>
            </a:r>
            <a:r>
              <a:rPr lang="ko-KR" altLang="en-US" sz="2000" dirty="0" smtClean="0"/>
              <a:t>를 고려하지 않고 </a:t>
            </a:r>
            <a:r>
              <a:rPr lang="en-US" altLang="ko-KR" sz="2000" dirty="0" smtClean="0"/>
              <a:t>depth</a:t>
            </a:r>
            <a:r>
              <a:rPr lang="ko-KR" altLang="en-US" sz="2000" dirty="0" smtClean="0"/>
              <a:t>만 고려함</a:t>
            </a:r>
            <a:r>
              <a:rPr lang="en-US" altLang="ko-KR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Scattering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Depth </a:t>
            </a:r>
            <a:r>
              <a:rPr lang="en-US" altLang="ko-KR" sz="2000" dirty="0" smtClean="0"/>
              <a:t>dose</a:t>
            </a:r>
            <a:r>
              <a:rPr lang="ko-KR" altLang="en-US" sz="2000" dirty="0" smtClean="0"/>
              <a:t>의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산란성분은 </a:t>
            </a:r>
            <a:r>
              <a:rPr lang="en-US" altLang="ko-KR" sz="2000" dirty="0" smtClean="0"/>
              <a:t>depth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FS</a:t>
            </a:r>
            <a:r>
              <a:rPr lang="ko-KR" altLang="en-US" sz="2000" dirty="0" smtClean="0"/>
              <a:t>에</a:t>
            </a:r>
            <a:r>
              <a:rPr lang="en-US" altLang="ko-KR" sz="2000" dirty="0" smtClean="0"/>
              <a:t> dependent,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            beam</a:t>
            </a:r>
            <a:r>
              <a:rPr lang="ko-KR" altLang="en-US" sz="2000" dirty="0" smtClean="0"/>
              <a:t>의</a:t>
            </a:r>
            <a:r>
              <a:rPr lang="en-US" altLang="ko-KR" sz="2000" dirty="0" smtClean="0"/>
              <a:t> </a:t>
            </a:r>
            <a:r>
              <a:rPr lang="en-US" altLang="ko-KR" sz="2000" dirty="0" smtClean="0"/>
              <a:t>divergence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independent.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Depth dose</a:t>
            </a:r>
            <a:r>
              <a:rPr lang="ko-KR" altLang="en-US" sz="2000" dirty="0"/>
              <a:t>를 구성하는 </a:t>
            </a:r>
            <a:r>
              <a:rPr lang="en-US" altLang="ko-KR" sz="2000" dirty="0"/>
              <a:t>primary</a:t>
            </a:r>
            <a:r>
              <a:rPr lang="ko-KR" altLang="en-US" sz="2000" dirty="0"/>
              <a:t> 와</a:t>
            </a:r>
            <a:r>
              <a:rPr lang="en-US" altLang="ko-KR" sz="2000" dirty="0"/>
              <a:t> scatter</a:t>
            </a:r>
            <a:r>
              <a:rPr lang="ko-KR" altLang="en-US" sz="2000" dirty="0"/>
              <a:t> 성분들을 포함하는 </a:t>
            </a:r>
            <a:r>
              <a:rPr lang="en-US" altLang="ko-KR" sz="2000" dirty="0">
                <a:solidFill>
                  <a:srgbClr val="FF0000"/>
                </a:solidFill>
              </a:rPr>
              <a:t>TAR</a:t>
            </a:r>
            <a:r>
              <a:rPr lang="ko-KR" altLang="en-US" sz="2000" dirty="0">
                <a:solidFill>
                  <a:srgbClr val="FF0000"/>
                </a:solidFill>
              </a:rPr>
              <a:t> 은  </a:t>
            </a:r>
            <a:r>
              <a:rPr lang="en-US" altLang="ko-KR" sz="2000" dirty="0">
                <a:solidFill>
                  <a:srgbClr val="FF0000"/>
                </a:solidFill>
              </a:rPr>
              <a:t>SSD</a:t>
            </a:r>
            <a:r>
              <a:rPr lang="ko-KR" altLang="en-US" sz="2000" dirty="0">
                <a:solidFill>
                  <a:srgbClr val="FF0000"/>
                </a:solidFill>
              </a:rPr>
              <a:t>와 </a:t>
            </a:r>
            <a:r>
              <a:rPr lang="en-US" altLang="ko-KR" sz="2000" dirty="0">
                <a:solidFill>
                  <a:srgbClr val="FF0000"/>
                </a:solidFill>
              </a:rPr>
              <a:t>independent</a:t>
            </a:r>
            <a:r>
              <a:rPr lang="ko-KR" altLang="en-US" sz="2000" dirty="0">
                <a:solidFill>
                  <a:srgbClr val="FF0000"/>
                </a:solidFill>
              </a:rPr>
              <a:t>함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95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762947" y="1363920"/>
            <a:ext cx="63056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</a:t>
            </a:r>
            <a:r>
              <a:rPr lang="ko-KR" altLang="en-US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의 정의에 의해 </a:t>
            </a:r>
            <a:endParaRPr lang="en-US" altLang="ko-KR" sz="2400" spc="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depth</a:t>
            </a:r>
            <a:r>
              <a:rPr lang="ko-KR" altLang="en-US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를 고정하고</a:t>
            </a: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ko-KR" sz="2400" spc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u="sng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SSD1 </a:t>
            </a:r>
            <a:r>
              <a:rPr lang="ko-KR" altLang="en-US" sz="2400" u="sng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</a:t>
            </a:r>
            <a:r>
              <a:rPr lang="en-US" altLang="ko-KR" sz="2400" u="sng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SSD2 </a:t>
            </a:r>
            <a:r>
              <a:rPr lang="ko-KR" altLang="en-US" sz="2400" u="sng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로</a:t>
            </a:r>
            <a:r>
              <a:rPr lang="en-US" altLang="ko-KR" sz="2400" u="sng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2400" u="sng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변화 </a:t>
            </a:r>
            <a:r>
              <a:rPr lang="en-US" altLang="ko-KR" sz="2400" u="sng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1. (</a:t>
            </a:r>
            <a:r>
              <a:rPr lang="ko-KR" altLang="en-US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녹색바깥 노란색</a:t>
            </a: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altLang="ko-KR" sz="2400" spc="1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scatter </a:t>
            </a:r>
            <a:r>
              <a:rPr lang="ko-KR" altLang="en-US" sz="2400" spc="1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증가분 </a:t>
            </a:r>
            <a:endParaRPr lang="en-US" altLang="ko-KR" sz="2400" spc="100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= </a:t>
            </a:r>
          </a:p>
          <a:p>
            <a:pPr>
              <a:lnSpc>
                <a:spcPct val="150000"/>
              </a:lnSpc>
            </a:pPr>
            <a:r>
              <a:rPr lang="en-US" altLang="ko-KR" sz="24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2. (</a:t>
            </a:r>
            <a:r>
              <a:rPr lang="ko-KR" altLang="en-US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녹색안쪽 노란색</a:t>
            </a: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altLang="ko-KR" sz="2400" spc="1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scatter </a:t>
            </a:r>
            <a:r>
              <a:rPr lang="ko-KR" altLang="en-US" sz="2400" spc="1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감소분</a:t>
            </a:r>
            <a:endParaRPr lang="en-US" altLang="ko-KR" sz="2400" spc="100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400" spc="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-&gt; SSD </a:t>
            </a:r>
            <a:r>
              <a:rPr lang="ko-KR" altLang="en-US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기여도는</a:t>
            </a: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무시하게 됨</a:t>
            </a:r>
            <a:r>
              <a:rPr lang="en-US" altLang="ko-KR" sz="2400" spc="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613947" y="412532"/>
            <a:ext cx="92122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기하학적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해석</a:t>
            </a:r>
            <a:r>
              <a:rPr lang="en-US" altLang="ko-KR" sz="2800" b="1" dirty="0" smtClean="0"/>
              <a:t>  </a:t>
            </a:r>
            <a:r>
              <a:rPr lang="en-US" altLang="ko-KR" sz="2800" b="1" dirty="0" smtClean="0"/>
              <a:t>TAR(E, d, FS,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SSD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sp>
        <p:nvSpPr>
          <p:cNvPr id="54" name="곱셈 기호 53"/>
          <p:cNvSpPr/>
          <p:nvPr/>
        </p:nvSpPr>
        <p:spPr>
          <a:xfrm>
            <a:off x="6475316" y="387215"/>
            <a:ext cx="495300" cy="930069"/>
          </a:xfrm>
          <a:prstGeom prst="mathMultiply">
            <a:avLst/>
          </a:prstGeom>
          <a:solidFill>
            <a:schemeClr val="accent2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292987" y="1823516"/>
            <a:ext cx="5181569" cy="4385688"/>
            <a:chOff x="754047" y="868013"/>
            <a:chExt cx="5181569" cy="4385688"/>
          </a:xfrm>
        </p:grpSpPr>
        <p:grpSp>
          <p:nvGrpSpPr>
            <p:cNvPr id="30" name="그룹 29"/>
            <p:cNvGrpSpPr/>
            <p:nvPr/>
          </p:nvGrpSpPr>
          <p:grpSpPr>
            <a:xfrm>
              <a:off x="754047" y="868013"/>
              <a:ext cx="5181569" cy="4385688"/>
              <a:chOff x="670066" y="948905"/>
              <a:chExt cx="5816798" cy="4985170"/>
            </a:xfrm>
          </p:grpSpPr>
          <p:sp>
            <p:nvSpPr>
              <p:cNvPr id="2" name="이등변 삼각형 1"/>
              <p:cNvSpPr/>
              <p:nvPr/>
            </p:nvSpPr>
            <p:spPr>
              <a:xfrm>
                <a:off x="1943618" y="948905"/>
                <a:ext cx="2076450" cy="4975643"/>
              </a:xfrm>
              <a:prstGeom prst="triangl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이등변 삼각형 3"/>
              <p:cNvSpPr/>
              <p:nvPr/>
            </p:nvSpPr>
            <p:spPr>
              <a:xfrm>
                <a:off x="1439082" y="3102814"/>
                <a:ext cx="3104344" cy="2821735"/>
              </a:xfrm>
              <a:prstGeom prst="triangle">
                <a:avLst>
                  <a:gd name="adj" fmla="val 50910"/>
                </a:avLst>
              </a:prstGeom>
              <a:solidFill>
                <a:srgbClr val="FFFF00">
                  <a:alpha val="15000"/>
                </a:srgbClr>
              </a:solidFill>
              <a:ln w="76200">
                <a:solidFill>
                  <a:srgbClr val="33C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 flipV="1">
                <a:off x="670066" y="4352924"/>
                <a:ext cx="4026363" cy="66676"/>
              </a:xfrm>
              <a:prstGeom prst="line">
                <a:avLst/>
              </a:prstGeom>
              <a:ln w="3810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2709507" y="4866917"/>
                <a:ext cx="421339" cy="419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d</a:t>
                </a:r>
                <a:endParaRPr lang="ko-KR" alt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798050" y="4215884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 smtClean="0"/>
                  <a:t>D</a:t>
                </a:r>
                <a:r>
                  <a:rPr lang="en-US" altLang="ko-KR" baseline="-25000" dirty="0" err="1" smtClean="0"/>
                  <a:t>d</a:t>
                </a:r>
                <a:endParaRPr lang="ko-KR" altLang="en-US" baseline="-25000" dirty="0"/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3733800" y="4352925"/>
                <a:ext cx="733425" cy="1447800"/>
              </a:xfrm>
              <a:custGeom>
                <a:avLst/>
                <a:gdLst>
                  <a:gd name="connsiteX0" fmla="*/ 0 w 733425"/>
                  <a:gd name="connsiteY0" fmla="*/ 0 h 1447800"/>
                  <a:gd name="connsiteX1" fmla="*/ 733425 w 733425"/>
                  <a:gd name="connsiteY1" fmla="*/ 1447800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3425" h="1447800">
                    <a:moveTo>
                      <a:pt x="0" y="0"/>
                    </a:moveTo>
                    <a:lnTo>
                      <a:pt x="733425" y="144780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3733800" y="4400550"/>
                <a:ext cx="828675" cy="1533525"/>
              </a:xfrm>
              <a:custGeom>
                <a:avLst/>
                <a:gdLst>
                  <a:gd name="connsiteX0" fmla="*/ 0 w 790575"/>
                  <a:gd name="connsiteY0" fmla="*/ 0 h 1533525"/>
                  <a:gd name="connsiteX1" fmla="*/ 323850 w 790575"/>
                  <a:gd name="connsiteY1" fmla="*/ 1524000 h 1533525"/>
                  <a:gd name="connsiteX2" fmla="*/ 790575 w 790575"/>
                  <a:gd name="connsiteY2" fmla="*/ 1533525 h 1533525"/>
                  <a:gd name="connsiteX3" fmla="*/ 0 w 790575"/>
                  <a:gd name="connsiteY3" fmla="*/ 0 h 153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0575" h="1533525">
                    <a:moveTo>
                      <a:pt x="0" y="0"/>
                    </a:moveTo>
                    <a:lnTo>
                      <a:pt x="323850" y="1524000"/>
                    </a:lnTo>
                    <a:lnTo>
                      <a:pt x="790575" y="153352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2891679" y="3005478"/>
                <a:ext cx="706656" cy="1228719"/>
              </a:xfrm>
              <a:custGeom>
                <a:avLst/>
                <a:gdLst>
                  <a:gd name="connsiteX0" fmla="*/ 0 w 381000"/>
                  <a:gd name="connsiteY0" fmla="*/ 19050 h 638175"/>
                  <a:gd name="connsiteX1" fmla="*/ 276225 w 381000"/>
                  <a:gd name="connsiteY1" fmla="*/ 0 h 638175"/>
                  <a:gd name="connsiteX2" fmla="*/ 381000 w 381000"/>
                  <a:gd name="connsiteY2" fmla="*/ 638175 h 638175"/>
                  <a:gd name="connsiteX3" fmla="*/ 57150 w 381000"/>
                  <a:gd name="connsiteY3" fmla="*/ 38100 h 638175"/>
                  <a:gd name="connsiteX4" fmla="*/ 57150 w 381000"/>
                  <a:gd name="connsiteY4" fmla="*/ 38100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638175">
                    <a:moveTo>
                      <a:pt x="0" y="19050"/>
                    </a:moveTo>
                    <a:lnTo>
                      <a:pt x="276225" y="0"/>
                    </a:lnTo>
                    <a:lnTo>
                      <a:pt x="381000" y="638175"/>
                    </a:lnTo>
                    <a:lnTo>
                      <a:pt x="57150" y="38100"/>
                    </a:lnTo>
                    <a:lnTo>
                      <a:pt x="57150" y="38100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7" name="설명선 1(테두리 없음) 26"/>
              <p:cNvSpPr/>
              <p:nvPr/>
            </p:nvSpPr>
            <p:spPr>
              <a:xfrm>
                <a:off x="4366123" y="2993234"/>
                <a:ext cx="1889952" cy="886985"/>
              </a:xfrm>
              <a:prstGeom prst="callout1">
                <a:avLst>
                  <a:gd name="adj1" fmla="val 12942"/>
                  <a:gd name="adj2" fmla="val -16430"/>
                  <a:gd name="adj3" fmla="val 112500"/>
                  <a:gd name="adj4" fmla="val -3833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0000"/>
                    </a:solidFill>
                  </a:rPr>
                  <a:t>1. More scatter here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설명선 1(테두리 없음) 27"/>
              <p:cNvSpPr/>
              <p:nvPr/>
            </p:nvSpPr>
            <p:spPr>
              <a:xfrm>
                <a:off x="4770064" y="4400550"/>
                <a:ext cx="1716800" cy="715884"/>
              </a:xfrm>
              <a:prstGeom prst="callout1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0000"/>
                    </a:solidFill>
                  </a:rPr>
                  <a:t>2. Less scatter here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78718" y="2578242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SSD1=f1</a:t>
              </a:r>
              <a:endParaRPr lang="ko-KR" altLang="en-US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835632" y="2933567"/>
              <a:ext cx="17974" cy="859903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92987" y="2790142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SSD2=f2</a:t>
            </a:r>
            <a:endParaRPr lang="ko-KR" altLang="en-US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809707" y="2010412"/>
            <a:ext cx="57351" cy="2915487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390042" y="4910505"/>
            <a:ext cx="42008" cy="1253385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3186" y="4845061"/>
            <a:ext cx="4306350" cy="1680300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71911" y="560729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8111" y="37463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6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2774" y="221920"/>
            <a:ext cx="9907112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FF0000"/>
                </a:solidFill>
              </a:rPr>
              <a:t>B. Variation with Energy, depth, and Field size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에너지변화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깊이 변화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조사면 변화에 따라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달라짐</a:t>
            </a:r>
            <a:endParaRPr lang="en-US" altLang="ko-KR" sz="20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Energy  </a:t>
            </a:r>
            <a:r>
              <a:rPr lang="ko-KR" altLang="en-US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증가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-&gt;    TAR </a:t>
            </a:r>
            <a:r>
              <a:rPr lang="ko-KR" altLang="en-US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증가</a:t>
            </a:r>
            <a:endParaRPr lang="en-US" altLang="ko-KR" sz="2000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  </a:t>
            </a:r>
            <a:r>
              <a:rPr lang="ko-KR" altLang="en-US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증가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-&gt;    TAR  </a:t>
            </a:r>
            <a:r>
              <a:rPr lang="ko-KR" altLang="en-US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감소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FS </a:t>
            </a:r>
            <a:r>
              <a:rPr lang="ko-KR" altLang="en-US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증가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-&gt;   scatter </a:t>
            </a:r>
            <a:r>
              <a:rPr lang="ko-KR" altLang="en-US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성분  증가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-&gt; TAR </a:t>
            </a:r>
            <a:r>
              <a:rPr lang="ko-KR" altLang="en-US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증가</a:t>
            </a:r>
            <a:endParaRPr lang="en-US" altLang="ko-KR" sz="2000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Primary </a:t>
            </a:r>
            <a:r>
              <a:rPr lang="en-US" altLang="ko-KR" sz="2000" spc="110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성분</a:t>
            </a:r>
            <a:r>
              <a:rPr lang="en-US" altLang="ko-KR" sz="2000" spc="110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narrow beam or a 0 x0 </a:t>
            </a:r>
            <a:endParaRPr lang="en-US" altLang="ko-KR" sz="2000" spc="110" dirty="0" smtClean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Scatter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성분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dose </a:t>
            </a:r>
            <a:r>
              <a:rPr lang="en-US" altLang="ko-KR" sz="2000" spc="110" dirty="0">
                <a:latin typeface="굴림" panose="020B0600000101010101" pitchFamily="50" charset="-127"/>
                <a:ea typeface="굴림" panose="020B0600000101010101" pitchFamily="50" charset="-127"/>
                <a:cs typeface="Tahoma" panose="020B0604030504040204" pitchFamily="34" charset="0"/>
              </a:rPr>
              <a:t>≈ 0</a:t>
            </a:r>
            <a:r>
              <a:rPr lang="en-US" altLang="ko-KR" sz="20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ko-KR" altLang="en-US" sz="20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증가 </a:t>
            </a:r>
            <a:endParaRPr lang="en-US" altLang="ko-KR" sz="2000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graphicFrame>
        <p:nvGraphicFramePr>
          <p:cNvPr id="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647857"/>
              </p:ext>
            </p:extLst>
          </p:nvPr>
        </p:nvGraphicFramePr>
        <p:xfrm>
          <a:off x="2813595" y="4773475"/>
          <a:ext cx="3551238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1" name="수식" r:id="rId3" imgW="1612800" imgH="266400" progId="Equation.3">
                  <p:embed/>
                </p:oleObj>
              </mc:Choice>
              <mc:Fallback>
                <p:oleObj name="수식" r:id="rId3" imgW="16128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595" y="4773475"/>
                        <a:ext cx="3551238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558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4911" y="310609"/>
            <a:ext cx="10515600" cy="349250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smtClean="0"/>
              <a:t>TAR(TPR) table</a:t>
            </a:r>
            <a:endParaRPr lang="ko-KR" altLang="en-US"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458" y="1028138"/>
            <a:ext cx="6388608" cy="46103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" y="1162020"/>
            <a:ext cx="6444000" cy="4476460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51258" y="5922367"/>
            <a:ext cx="9246833" cy="591602"/>
          </a:xfrm>
        </p:spPr>
        <p:txBody>
          <a:bodyPr/>
          <a:lstStyle/>
          <a:p>
            <a:r>
              <a:rPr lang="en-US" altLang="ko-KR" dirty="0" smtClean="0"/>
              <a:t>Depends on </a:t>
            </a:r>
            <a:r>
              <a:rPr lang="en-US" altLang="ko-KR" dirty="0">
                <a:solidFill>
                  <a:srgbClr val="FF0000"/>
                </a:solidFill>
              </a:rPr>
              <a:t>Field </a:t>
            </a:r>
            <a:r>
              <a:rPr lang="en-US" altLang="ko-KR" dirty="0" smtClean="0">
                <a:solidFill>
                  <a:srgbClr val="FF0000"/>
                </a:solidFill>
              </a:rPr>
              <a:t>size, Depth and Energy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05344" y="1819922"/>
            <a:ext cx="452761" cy="3400148"/>
          </a:xfrm>
          <a:prstGeom prst="rect">
            <a:avLst/>
          </a:prstGeom>
          <a:solidFill>
            <a:srgbClr val="FF000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48575" y="3036164"/>
            <a:ext cx="6013147" cy="142042"/>
          </a:xfrm>
          <a:prstGeom prst="rect">
            <a:avLst/>
          </a:prstGeom>
          <a:solidFill>
            <a:srgbClr val="00B05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3542190" y="2787588"/>
            <a:ext cx="1313895" cy="2485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2530136" y="3444536"/>
            <a:ext cx="275208" cy="118073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53188" y="3519996"/>
            <a:ext cx="6013147" cy="142042"/>
          </a:xfrm>
          <a:prstGeom prst="rect">
            <a:avLst/>
          </a:prstGeom>
          <a:solidFill>
            <a:srgbClr val="00B05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429565" y="1859232"/>
            <a:ext cx="452761" cy="3400148"/>
          </a:xfrm>
          <a:prstGeom prst="rect">
            <a:avLst/>
          </a:prstGeom>
          <a:solidFill>
            <a:srgbClr val="FF000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667740" y="2910557"/>
            <a:ext cx="654112" cy="391937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289497" y="3426884"/>
            <a:ext cx="654112" cy="391937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1147" y="161734"/>
            <a:ext cx="10515600" cy="76493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100" b="1" dirty="0" smtClean="0">
                <a:latin typeface="+mj-ea"/>
              </a:rPr>
              <a:t>9.1 Phantom</a:t>
            </a:r>
            <a:r>
              <a:rPr lang="en-US" altLang="ko-KR" b="1" dirty="0" smtClean="0">
                <a:latin typeface="+mj-ea"/>
              </a:rPr>
              <a:t/>
            </a:r>
            <a:br>
              <a:rPr lang="en-US" altLang="ko-KR" b="1" dirty="0" smtClean="0">
                <a:latin typeface="+mj-ea"/>
              </a:rPr>
            </a:br>
            <a:endParaRPr lang="ko-KR" altLang="en-US" b="1" dirty="0"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2365" y="800210"/>
            <a:ext cx="115655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선량측정</a:t>
            </a:r>
            <a:r>
              <a:rPr lang="en-US" altLang="ko-KR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통상적으로 </a:t>
            </a:r>
            <a:r>
              <a:rPr lang="ko-KR" alt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물팬톰</a:t>
            </a:r>
            <a:r>
              <a:rPr lang="ko-KR" alt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사용</a:t>
            </a:r>
            <a:endParaRPr lang="en-US" altLang="ko-KR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장점 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Muscle</a:t>
            </a:r>
            <a:r>
              <a:rPr lang="ko-KR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과 </a:t>
            </a: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연부조직에 대한  </a:t>
            </a:r>
            <a:r>
              <a:rPr lang="ko-KR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흡수와 산란특성 </a:t>
            </a: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거의 같음</a:t>
            </a:r>
            <a:r>
              <a:rPr lang="en-US" altLang="ko-KR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측정 </a:t>
            </a:r>
            <a:r>
              <a:rPr lang="ko-KR" alt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재현성이</a:t>
            </a: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용이함</a:t>
            </a:r>
            <a:endParaRPr lang="en-US" altLang="ko-KR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즉</a:t>
            </a:r>
            <a:r>
              <a:rPr lang="en-US" altLang="ko-KR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에너지 특성</a:t>
            </a:r>
            <a:r>
              <a:rPr lang="en-US" altLang="ko-KR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흡수및</a:t>
            </a: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전달</a:t>
            </a:r>
            <a:r>
              <a:rPr lang="en-US" altLang="ko-KR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이  동일하다는 의미</a:t>
            </a:r>
            <a:endParaRPr lang="en-US" altLang="ko-KR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단점 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이온전리함과</a:t>
            </a:r>
            <a:r>
              <a:rPr lang="ko-KR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검출기들이 방수처리가 되어 있지 않으면 </a:t>
            </a:r>
            <a:r>
              <a:rPr lang="ko-KR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측정시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물에 의한 영향을 받음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198" y="90475"/>
            <a:ext cx="1118235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B.1 Backscatter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Factor(BSF)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</a:t>
            </a:r>
            <a:r>
              <a:rPr lang="ko-KR" altLang="en-US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과 유사한 개념으로 깊이 </a:t>
            </a:r>
            <a:r>
              <a:rPr lang="en-US" altLang="ko-KR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 </a:t>
            </a:r>
            <a:r>
              <a:rPr lang="ko-KR" altLang="en-US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대신</a:t>
            </a:r>
            <a:r>
              <a:rPr lang="en-US" altLang="ko-KR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dmax</a:t>
            </a:r>
            <a:r>
              <a:rPr lang="en-US" altLang="ko-KR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에서의 선량을 사용함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</a:pPr>
            <a:endParaRPr lang="en-US" altLang="ko-KR" sz="2000" dirty="0" smtClean="0"/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</a:pPr>
            <a:endParaRPr lang="en-US" altLang="ko-KR" sz="2000" dirty="0" smtClean="0"/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000" strike="sngStrike" dirty="0" smtClean="0"/>
              <a:t>Independent </a:t>
            </a:r>
            <a:r>
              <a:rPr lang="en-US" altLang="ko-KR" sz="2000" strike="sngStrike" dirty="0" smtClean="0">
                <a:solidFill>
                  <a:srgbClr val="C00000"/>
                </a:solidFill>
              </a:rPr>
              <a:t>SSD</a:t>
            </a:r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000" strike="sngStrike" dirty="0"/>
              <a:t>Independent </a:t>
            </a:r>
            <a:r>
              <a:rPr lang="en-US" altLang="ko-KR" sz="2000" strike="sngStrike" dirty="0">
                <a:solidFill>
                  <a:srgbClr val="C00000"/>
                </a:solidFill>
              </a:rPr>
              <a:t>depth</a:t>
            </a:r>
            <a:r>
              <a:rPr lang="en-US" altLang="ko-KR" sz="2000" strike="sngStrike" dirty="0"/>
              <a:t> </a:t>
            </a:r>
            <a:r>
              <a:rPr lang="ko-KR" altLang="en-US" sz="2000" dirty="0" smtClean="0"/>
              <a:t>정의에 의해서 </a:t>
            </a:r>
            <a:r>
              <a:rPr lang="en-US" altLang="ko-KR" sz="2000" dirty="0" err="1" smtClean="0"/>
              <a:t>dmax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깊이를 고정하므로 </a:t>
            </a:r>
            <a:endParaRPr lang="en-US" altLang="ko-KR" sz="2000" dirty="0" smtClean="0"/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000" dirty="0"/>
              <a:t>Depend on </a:t>
            </a:r>
            <a:r>
              <a:rPr lang="en-US" altLang="ko-KR" sz="2000" dirty="0">
                <a:solidFill>
                  <a:srgbClr val="FF0000"/>
                </a:solidFill>
              </a:rPr>
              <a:t>beam quality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000" dirty="0"/>
              <a:t>Depend on 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FS</a:t>
            </a:r>
          </a:p>
        </p:txBody>
      </p:sp>
      <p:graphicFrame>
        <p:nvGraphicFramePr>
          <p:cNvPr id="1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094090"/>
              </p:ext>
            </p:extLst>
          </p:nvPr>
        </p:nvGraphicFramePr>
        <p:xfrm>
          <a:off x="2394722" y="2086798"/>
          <a:ext cx="3648075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0" name="수식" r:id="rId3" imgW="1447560" imgH="685800" progId="Equation.3">
                  <p:embed/>
                </p:oleObj>
              </mc:Choice>
              <mc:Fallback>
                <p:oleObj name="수식" r:id="rId3" imgW="144756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4722" y="2086798"/>
                        <a:ext cx="3648075" cy="172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40333" y="3553975"/>
            <a:ext cx="3210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TAR</a:t>
            </a:r>
            <a:r>
              <a:rPr lang="ko-KR" altLang="en-US" sz="2800" dirty="0" smtClean="0"/>
              <a:t>의 특별한 경우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793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/>
              <p:cNvSpPr/>
              <p:nvPr/>
            </p:nvSpPr>
            <p:spPr>
              <a:xfrm>
                <a:off x="130628" y="913306"/>
                <a:ext cx="11268075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For </a:t>
                </a:r>
                <a:r>
                  <a:rPr lang="en-US" altLang="ko-KR" sz="20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Orthovoltage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(red)</a:t>
                </a:r>
              </a:p>
              <a:p>
                <a:pPr marL="800100" lvl="1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FS(400 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cm</a:t>
                </a:r>
                <a:r>
                  <a:rPr lang="en-US" altLang="ko-KR" sz="20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+ HVL 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0.6~0.8 mm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Cu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-&gt;  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BSF 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의 최대값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≈</m:t>
                    </m:r>
                  </m:oMath>
                </a14:m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1.5</a:t>
                </a:r>
              </a:p>
              <a:p>
                <a:pPr marL="800100" lvl="1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ko-KR" altLang="en-US" sz="20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공기중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선량에 비해 피부근처의 선량이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50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 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선량 높음 </a:t>
                </a:r>
                <a:endPara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ea"/>
                  <a:buAutoNum type="circleNumDbPlain"/>
                </a:pPr>
                <a:endParaRPr lang="en-US" altLang="ko-KR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For 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megavoltage beams (</a:t>
                </a:r>
                <a:r>
                  <a:rPr lang="en-US" altLang="ko-KR" sz="20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60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 and higher energies), </a:t>
                </a:r>
                <a:endParaRPr lang="en-US" altLang="ko-KR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BSF =1.036 ( 10 x10-cm 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ﬁeld for </a:t>
                </a:r>
                <a:r>
                  <a:rPr lang="en-US" altLang="ko-KR" sz="2000" baseline="30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60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Co)</a:t>
                </a:r>
              </a:p>
              <a:p>
                <a:pPr marL="914400" lvl="1" indent="-4572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ko-KR" altLang="en-US" sz="2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공기중</a:t>
                </a:r>
                <a:r>
                  <a:rPr lang="ko-KR" alt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선량에 비해 </a:t>
                </a:r>
                <a:r>
                  <a:rPr lang="en-US" altLang="ko-KR" sz="20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dmax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의 선량은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3.6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% 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높음</a:t>
                </a:r>
                <a:endParaRPr lang="en-US" altLang="ko-KR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ea"/>
                  <a:buAutoNum type="circleNumDbPlain"/>
                </a:pPr>
                <a:endParaRPr lang="en-US" altLang="ko-KR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energy 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증가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 scatter 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감소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 backscatter component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감소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8 MV 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이상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Dmax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에서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scatter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는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매우 작아 무시되며</a:t>
                </a:r>
                <a:endParaRPr lang="en-US" altLang="ko-KR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BSF =1 </a:t>
                </a:r>
                <a:endParaRPr lang="ko-KR" altLang="en-US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913306"/>
                <a:ext cx="11268075" cy="5632311"/>
              </a:xfrm>
              <a:prstGeom prst="rect">
                <a:avLst/>
              </a:prstGeom>
              <a:blipFill rotWithShape="0">
                <a:blip r:embed="rId2"/>
                <a:stretch>
                  <a:fillRect l="-4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756" y="2393201"/>
            <a:ext cx="4554621" cy="45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5345" y="268694"/>
            <a:ext cx="844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  <a:latin typeface="+mj-ea"/>
                <a:ea typeface="+mj-ea"/>
              </a:rPr>
              <a:t>BSF Properties</a:t>
            </a:r>
            <a:r>
              <a:rPr lang="ko-KR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2800" b="1" dirty="0" smtClean="0">
                <a:solidFill>
                  <a:srgbClr val="FF0000"/>
                </a:solidFill>
                <a:latin typeface="+mj-ea"/>
                <a:ea typeface="+mj-ea"/>
              </a:rPr>
              <a:t>of energy range( Beam quality ) </a:t>
            </a:r>
            <a:endParaRPr lang="ko-KR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위쪽 화살표 3"/>
          <p:cNvSpPr/>
          <p:nvPr/>
        </p:nvSpPr>
        <p:spPr>
          <a:xfrm>
            <a:off x="9202783" y="3518263"/>
            <a:ext cx="291621" cy="2404065"/>
          </a:xfrm>
          <a:prstGeom prst="upArrow">
            <a:avLst/>
          </a:prstGeom>
          <a:solidFill>
            <a:schemeClr val="accent2">
              <a:lumMod val="75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3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4472" y="206662"/>
            <a:ext cx="7009134" cy="501650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C.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Relationship  Between TAR and PDD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43" y="619414"/>
            <a:ext cx="5169711" cy="3612328"/>
          </a:xfrm>
          <a:prstGeom prst="rect">
            <a:avLst/>
          </a:prstGeom>
        </p:spPr>
      </p:pic>
      <p:graphicFrame>
        <p:nvGraphicFramePr>
          <p:cNvPr id="6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47848382"/>
              </p:ext>
            </p:extLst>
          </p:nvPr>
        </p:nvGraphicFramePr>
        <p:xfrm>
          <a:off x="9164443" y="4250213"/>
          <a:ext cx="206851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3" name="수식" r:id="rId4" imgW="1206360" imgH="545760" progId="Equation.3">
                  <p:embed/>
                </p:oleObj>
              </mc:Choice>
              <mc:Fallback>
                <p:oleObj name="수식" r:id="rId4" imgW="120636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4443" y="4250213"/>
                        <a:ext cx="2068513" cy="936625"/>
                      </a:xfrm>
                      <a:prstGeom prst="rect">
                        <a:avLst/>
                      </a:prstGeom>
                      <a:solidFill>
                        <a:schemeClr val="accent2">
                          <a:alpha val="39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6039243"/>
              </p:ext>
            </p:extLst>
          </p:nvPr>
        </p:nvGraphicFramePr>
        <p:xfrm>
          <a:off x="1397000" y="923925"/>
          <a:ext cx="339725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4" name="수식" r:id="rId6" imgW="1841400" imgH="520560" progId="Equation.3">
                  <p:embed/>
                </p:oleObj>
              </mc:Choice>
              <mc:Fallback>
                <p:oleObj name="수식" r:id="rId6" imgW="184140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923925"/>
                        <a:ext cx="339725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54739" y="2124743"/>
            <a:ext cx="401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000" b="1" baseline="-25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(Q) = TAR(</a:t>
            </a:r>
            <a:r>
              <a:rPr lang="en-US" altLang="ko-KR" sz="2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d,r</a:t>
            </a:r>
            <a:r>
              <a:rPr lang="en-US" altLang="ko-KR" sz="2000" b="1" baseline="-25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</a:t>
            </a:r>
            <a:r>
              <a:rPr lang="en-US" altLang="ko-KR" sz="2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000" b="1" baseline="-25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fs</a:t>
            </a:r>
            <a:r>
              <a:rPr lang="en-US" altLang="ko-K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(Q)</a:t>
            </a:r>
            <a:endParaRPr lang="ko-KR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516" y="2802393"/>
            <a:ext cx="4185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BSF </a:t>
            </a:r>
            <a:r>
              <a:rPr lang="ko-KR" alt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정의  </a:t>
            </a:r>
            <a:r>
              <a:rPr lang="en-US" altLang="ko-KR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dmax</a:t>
            </a:r>
            <a:r>
              <a:rPr lang="ko-KR" alt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에서의 </a:t>
            </a:r>
            <a:r>
              <a:rPr lang="en-US" altLang="ko-KR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</a:t>
            </a:r>
            <a:endParaRPr lang="en-US" altLang="ko-KR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en-US" altLang="ko-KR" sz="2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000" b="1" baseline="-25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dmax</a:t>
            </a:r>
            <a:r>
              <a:rPr lang="en-US" altLang="ko-K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(P) = BSF(</a:t>
            </a:r>
            <a:r>
              <a:rPr lang="en-US" altLang="ko-KR" sz="2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ko-KR" sz="2000" b="1" baseline="-25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dmax</a:t>
            </a:r>
            <a:r>
              <a:rPr lang="en-US" altLang="ko-K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</a:t>
            </a:r>
            <a:r>
              <a:rPr lang="en-US" altLang="ko-KR" sz="2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000" b="1" baseline="-25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fs</a:t>
            </a:r>
            <a:r>
              <a:rPr lang="en-US" altLang="ko-K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(P)</a:t>
            </a:r>
            <a:endParaRPr lang="ko-KR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2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0878423"/>
              </p:ext>
            </p:extLst>
          </p:nvPr>
        </p:nvGraphicFramePr>
        <p:xfrm>
          <a:off x="301625" y="4162425"/>
          <a:ext cx="62976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5" name="수식" r:id="rId8" imgW="3797280" imgH="520560" progId="Equation.3">
                  <p:embed/>
                </p:oleObj>
              </mc:Choice>
              <mc:Fallback>
                <p:oleObj name="수식" r:id="rId8" imgW="379728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4162425"/>
                        <a:ext cx="629761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90196736"/>
              </p:ext>
            </p:extLst>
          </p:nvPr>
        </p:nvGraphicFramePr>
        <p:xfrm>
          <a:off x="541338" y="5432425"/>
          <a:ext cx="758825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6" name="수식" r:id="rId10" imgW="4165560" imgH="634680" progId="Equation.3">
                  <p:embed/>
                </p:oleObj>
              </mc:Choice>
              <mc:Fallback>
                <p:oleObj name="수식" r:id="rId10" imgW="41655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5432425"/>
                        <a:ext cx="758825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088745" y="243505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f+ </a:t>
            </a:r>
            <a:r>
              <a:rPr lang="en-US" altLang="ko-KR" sz="1200" b="1" dirty="0" err="1" smtClean="0"/>
              <a:t>dm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469616" y="2770164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f+ d</a:t>
            </a:r>
            <a:endParaRPr lang="ko-KR" altLang="en-US" sz="1200" b="1" dirty="0"/>
          </a:p>
        </p:txBody>
      </p:sp>
      <p:sp>
        <p:nvSpPr>
          <p:cNvPr id="17" name="왼쪽 화살표 16"/>
          <p:cNvSpPr/>
          <p:nvPr/>
        </p:nvSpPr>
        <p:spPr>
          <a:xfrm>
            <a:off x="7027747" y="4646182"/>
            <a:ext cx="1950261" cy="1333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56346" y="5272088"/>
            <a:ext cx="1515311" cy="1382615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573606" y="5345791"/>
                <a:ext cx="2811662" cy="1235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 FS :  </a:t>
                </a:r>
                <a:r>
                  <a:rPr lang="en-US" altLang="ko-KR" dirty="0" err="1" smtClean="0"/>
                  <a:t>r</a:t>
                </a:r>
                <a:r>
                  <a:rPr lang="en-US" altLang="ko-KR" baseline="-25000" dirty="0" err="1" smtClean="0"/>
                  <a:t>d</a:t>
                </a:r>
                <a:r>
                  <a:rPr lang="en-US" altLang="ko-KR" dirty="0" smtClean="0"/>
                  <a:t> = r 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         r = </a:t>
                </a:r>
                <a:r>
                  <a:rPr lang="en-US" altLang="ko-KR" dirty="0" err="1" smtClean="0"/>
                  <a:t>r</a:t>
                </a:r>
                <a:r>
                  <a:rPr lang="en-US" altLang="ko-KR" baseline="-25000" dirty="0" err="1" smtClean="0"/>
                  <a:t>d</a:t>
                </a:r>
                <a:r>
                  <a:rPr lang="en-US" altLang="ko-KR" baseline="-25000" dirty="0" smtClean="0"/>
                  <a:t> </a:t>
                </a:r>
                <a:r>
                  <a:rPr lang="en-US" altLang="ko-KR" dirty="0" smtClean="0"/>
                  <a:t>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606" y="5345791"/>
                <a:ext cx="2811662" cy="12352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위쪽/아래쪽 화살표 20"/>
          <p:cNvSpPr/>
          <p:nvPr/>
        </p:nvSpPr>
        <p:spPr>
          <a:xfrm>
            <a:off x="11432354" y="1121864"/>
            <a:ext cx="187914" cy="1733664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위쪽/아래쪽 화살표 21"/>
          <p:cNvSpPr/>
          <p:nvPr/>
        </p:nvSpPr>
        <p:spPr>
          <a:xfrm>
            <a:off x="9977710" y="1293703"/>
            <a:ext cx="185925" cy="1316915"/>
          </a:xfrm>
          <a:prstGeom prst="upDown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91366" y="2196401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Q = f  + d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371129" y="325821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 = f + </a:t>
            </a:r>
            <a:r>
              <a:rPr lang="en-US" altLang="ko-KR" dirty="0" err="1" smtClean="0"/>
              <a:t>dm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75032" y="429444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ISL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51610" y="5590903"/>
            <a:ext cx="1628503" cy="731520"/>
          </a:xfrm>
          <a:prstGeom prst="rect">
            <a:avLst/>
          </a:prstGeom>
          <a:solidFill>
            <a:srgbClr val="33CC33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495299" y="156829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997136" y="165095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</a:t>
            </a: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11048825" y="5677989"/>
            <a:ext cx="78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11439525" y="4594225"/>
            <a:ext cx="0" cy="996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627439" y="4894217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370350" y="564176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266567" y="2855528"/>
            <a:ext cx="84953" cy="1062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7918343" y="2494075"/>
            <a:ext cx="781400" cy="0"/>
          </a:xfrm>
          <a:prstGeom prst="line">
            <a:avLst/>
          </a:prstGeom>
          <a:ln w="50800">
            <a:headEnd type="stealth"/>
            <a:tailEnd type="stealth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7725319" y="1070795"/>
            <a:ext cx="7892" cy="1454058"/>
          </a:xfrm>
          <a:prstGeom prst="line">
            <a:avLst/>
          </a:prstGeom>
          <a:ln w="539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95715" y="1613158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111146" y="212080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7870446" y="2961798"/>
            <a:ext cx="829297" cy="0"/>
          </a:xfrm>
          <a:prstGeom prst="line">
            <a:avLst/>
          </a:prstGeom>
          <a:ln w="50800">
            <a:headEnd type="stealth"/>
            <a:tailEnd type="stealth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2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01" y="895022"/>
            <a:ext cx="3469309" cy="4594437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2884686" y="4001590"/>
            <a:ext cx="1325013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4813654" y="4136677"/>
                <a:ext cx="1752531" cy="5252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/>
                  <a:t>Fs</a:t>
                </a:r>
                <a:r>
                  <a:rPr lang="ko-KR" altLang="en-US" dirty="0" smtClean="0"/>
                  <a:t> </a:t>
                </a:r>
                <a:r>
                  <a:rPr lang="en-US" altLang="ko-KR" dirty="0" err="1" smtClean="0"/>
                  <a:t>r</a:t>
                </a:r>
                <a:r>
                  <a:rPr lang="en-US" altLang="ko-KR" baseline="-25000" dirty="0" err="1" smtClean="0"/>
                  <a:t>d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= r 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54" y="4136677"/>
                <a:ext cx="1752531" cy="525272"/>
              </a:xfrm>
              <a:prstGeom prst="rect">
                <a:avLst/>
              </a:prstGeom>
              <a:blipFill rotWithShape="0">
                <a:blip r:embed="rId3"/>
                <a:stretch>
                  <a:fillRect l="-3136" b="-5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/>
          <p:cNvCxnSpPr/>
          <p:nvPr/>
        </p:nvCxnSpPr>
        <p:spPr>
          <a:xfrm flipV="1">
            <a:off x="2995856" y="3390881"/>
            <a:ext cx="1102674" cy="21772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703583" y="1368303"/>
            <a:ext cx="816" cy="2174100"/>
          </a:xfrm>
          <a:prstGeom prst="line">
            <a:avLst/>
          </a:prstGeom>
          <a:ln w="539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27892" y="247732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f1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064" y="711596"/>
            <a:ext cx="3264659" cy="531431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893010" y="282894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f2</a:t>
            </a:r>
            <a:endParaRPr lang="ko-KR" altLang="en-US" dirty="0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8542243" y="1314128"/>
            <a:ext cx="0" cy="2426649"/>
          </a:xfrm>
          <a:prstGeom prst="line">
            <a:avLst/>
          </a:prstGeom>
          <a:ln w="539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8755159" y="4399313"/>
            <a:ext cx="1325013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89974" y="4186256"/>
            <a:ext cx="154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TAR(d, </a:t>
            </a:r>
            <a:r>
              <a:rPr lang="en-US" altLang="ko-KR" dirty="0" err="1" smtClean="0"/>
              <a:t>r</a:t>
            </a:r>
            <a:r>
              <a:rPr lang="en-US" altLang="ko-KR" baseline="-25000" dirty="0" err="1" smtClean="0"/>
              <a:t>d</a:t>
            </a:r>
            <a:r>
              <a:rPr lang="en-US" altLang="ko-KR" dirty="0" smtClean="0"/>
              <a:t> , f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79244" y="3816924"/>
            <a:ext cx="154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TAR(d, </a:t>
            </a:r>
            <a:r>
              <a:rPr lang="en-US" altLang="ko-KR" dirty="0" err="1" smtClean="0"/>
              <a:t>r</a:t>
            </a:r>
            <a:r>
              <a:rPr lang="en-US" altLang="ko-KR" baseline="-25000" dirty="0" err="1" smtClean="0"/>
              <a:t>d</a:t>
            </a:r>
            <a:r>
              <a:rPr lang="en-US" altLang="ko-KR" dirty="0" smtClean="0"/>
              <a:t> , f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4862167" y="3479224"/>
                <a:ext cx="1880708" cy="802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FS : r = </a:t>
                </a:r>
                <a:r>
                  <a:rPr lang="en-US" altLang="ko-KR" dirty="0" err="1"/>
                  <a:t>r</a:t>
                </a:r>
                <a:r>
                  <a:rPr lang="en-US" altLang="ko-KR" baseline="-25000" dirty="0" err="1"/>
                  <a:t>d</a:t>
                </a:r>
                <a:r>
                  <a:rPr lang="en-US" altLang="ko-KR" baseline="-25000" dirty="0"/>
                  <a:t> </a:t>
                </a:r>
                <a:r>
                  <a:rPr lang="en-US" altLang="ko-KR" dirty="0" smtClean="0"/>
                  <a:t>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167" y="3479224"/>
                <a:ext cx="1880708" cy="802271"/>
              </a:xfrm>
              <a:prstGeom prst="rect">
                <a:avLst/>
              </a:prstGeom>
              <a:blipFill rotWithShape="0">
                <a:blip r:embed="rId4"/>
                <a:stretch>
                  <a:fillRect l="-2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제목 1"/>
          <p:cNvSpPr txBox="1">
            <a:spLocks/>
          </p:cNvSpPr>
          <p:nvPr/>
        </p:nvSpPr>
        <p:spPr>
          <a:xfrm>
            <a:off x="307780" y="307976"/>
            <a:ext cx="11369869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rgbClr val="FF0000"/>
                </a:solidFill>
              </a:rPr>
              <a:t>C.1 Conversion of PDD from SSD1 to SSD2—the TAR Method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83455" y="5374078"/>
                <a:ext cx="6927474" cy="736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/>
                  <a:t>PDD (d</a:t>
                </a:r>
                <a:r>
                  <a:rPr lang="en-US" altLang="ko-KR" sz="2400" dirty="0"/>
                  <a:t>, </a:t>
                </a:r>
                <a:r>
                  <a:rPr lang="en-US" altLang="ko-KR" sz="2400" dirty="0" smtClean="0"/>
                  <a:t>r </a:t>
                </a:r>
                <a:r>
                  <a:rPr lang="en-US" altLang="ko-KR" sz="2400" dirty="0"/>
                  <a:t>, f</a:t>
                </a:r>
                <a:r>
                  <a:rPr lang="en-US" altLang="ko-KR" sz="2400" baseline="-25000" dirty="0"/>
                  <a:t>1</a:t>
                </a:r>
                <a:r>
                  <a:rPr lang="en-US" altLang="ko-KR" sz="2400" dirty="0" smtClean="0"/>
                  <a:t>) =TAR(d</a:t>
                </a:r>
                <a:r>
                  <a:rPr lang="en-US" altLang="ko-KR" sz="2400" dirty="0"/>
                  <a:t>, </a:t>
                </a:r>
                <a:r>
                  <a:rPr lang="en-US" altLang="ko-KR" sz="2400" dirty="0" err="1"/>
                  <a:t>r</a:t>
                </a:r>
                <a:r>
                  <a:rPr lang="en-US" altLang="ko-KR" sz="2400" baseline="-25000" dirty="0" err="1"/>
                  <a:t>d</a:t>
                </a:r>
                <a:r>
                  <a:rPr lang="en-US" altLang="ko-KR" sz="2400" dirty="0"/>
                  <a:t> , f</a:t>
                </a:r>
                <a:r>
                  <a:rPr lang="en-US" altLang="ko-KR" sz="2400" baseline="-25000" dirty="0"/>
                  <a:t>1</a:t>
                </a:r>
                <a:r>
                  <a:rPr lang="en-US" altLang="ko-KR" sz="2400" dirty="0" smtClean="0"/>
                  <a:t>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𝐵𝑆𝐹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2400" dirty="0" smtClean="0"/>
                  <a:t>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 dirty="0"/>
                          <m:t>f</m:t>
                        </m:r>
                        <m:r>
                          <m:rPr>
                            <m:nor/>
                          </m:rPr>
                          <a:rPr lang="en-US" altLang="ko-KR" sz="2400" baseline="-25000" dirty="0"/>
                          <m:t>1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2400" dirty="0"/>
                          <m:t>f</m:t>
                        </m:r>
                        <m:r>
                          <m:rPr>
                            <m:nor/>
                          </m:rPr>
                          <a:rPr lang="en-US" altLang="ko-KR" sz="2400" baseline="-25000" dirty="0"/>
                          <m:t>1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sz="24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ko-KR" altLang="en-US" sz="2400" baseline="30000" dirty="0" smtClean="0"/>
                  <a:t> </a:t>
                </a:r>
                <a:r>
                  <a:rPr lang="en-US" altLang="ko-KR" sz="2400" dirty="0" smtClean="0"/>
                  <a:t>x100</a:t>
                </a:r>
                <a:endParaRPr lang="ko-KR" altLang="en-US" sz="24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" y="5374078"/>
                <a:ext cx="6927474" cy="736099"/>
              </a:xfrm>
              <a:prstGeom prst="rect">
                <a:avLst/>
              </a:prstGeom>
              <a:blipFill rotWithShape="0">
                <a:blip r:embed="rId5"/>
                <a:stretch>
                  <a:fillRect l="-1408" r="-528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091779" y="6037453"/>
                <a:ext cx="6927474" cy="736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/>
                  <a:t>PDD (d</a:t>
                </a:r>
                <a:r>
                  <a:rPr lang="en-US" altLang="ko-KR" sz="2400" dirty="0"/>
                  <a:t>, </a:t>
                </a:r>
                <a:r>
                  <a:rPr lang="en-US" altLang="ko-KR" sz="2400" dirty="0" smtClean="0"/>
                  <a:t>r </a:t>
                </a:r>
                <a:r>
                  <a:rPr lang="en-US" altLang="ko-KR" sz="2400" dirty="0"/>
                  <a:t>, </a:t>
                </a:r>
                <a:r>
                  <a:rPr lang="en-US" altLang="ko-KR" sz="2400" dirty="0" smtClean="0"/>
                  <a:t>f</a:t>
                </a:r>
                <a:r>
                  <a:rPr lang="en-US" altLang="ko-KR" sz="2400" baseline="-25000" dirty="0" smtClean="0"/>
                  <a:t>2</a:t>
                </a:r>
                <a:r>
                  <a:rPr lang="en-US" altLang="ko-KR" sz="2400" dirty="0" smtClean="0"/>
                  <a:t>) =TAR(d</a:t>
                </a:r>
                <a:r>
                  <a:rPr lang="en-US" altLang="ko-KR" sz="2400" dirty="0"/>
                  <a:t>, </a:t>
                </a:r>
                <a:r>
                  <a:rPr lang="en-US" altLang="ko-KR" sz="2400" dirty="0" err="1"/>
                  <a:t>r</a:t>
                </a:r>
                <a:r>
                  <a:rPr lang="en-US" altLang="ko-KR" sz="2400" baseline="-25000" dirty="0" err="1"/>
                  <a:t>d</a:t>
                </a:r>
                <a:r>
                  <a:rPr lang="en-US" altLang="ko-KR" sz="2400" dirty="0"/>
                  <a:t> , </a:t>
                </a:r>
                <a:r>
                  <a:rPr lang="en-US" altLang="ko-KR" sz="2400" dirty="0" smtClean="0"/>
                  <a:t>f</a:t>
                </a:r>
                <a:r>
                  <a:rPr lang="en-US" altLang="ko-KR" sz="2400" baseline="-25000" dirty="0" smtClean="0"/>
                  <a:t>2</a:t>
                </a:r>
                <a:r>
                  <a:rPr lang="en-US" altLang="ko-KR" sz="2400" dirty="0" smtClean="0"/>
                  <a:t>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𝐵𝑆𝐹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2400" dirty="0" smtClean="0"/>
                  <a:t>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 dirty="0"/>
                          <m:t>f</m:t>
                        </m:r>
                        <m:r>
                          <m:rPr>
                            <m:nor/>
                          </m:rPr>
                          <a:rPr lang="en-US" altLang="ko-KR" sz="2400" b="0" i="0" baseline="-25000" dirty="0" smtClean="0"/>
                          <m:t>2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2400" dirty="0"/>
                          <m:t>f</m:t>
                        </m:r>
                        <m:r>
                          <a:rPr lang="en-US" altLang="ko-KR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sz="24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ko-KR" altLang="en-US" sz="2400" baseline="30000" dirty="0" smtClean="0"/>
                  <a:t> </a:t>
                </a:r>
                <a:r>
                  <a:rPr lang="en-US" altLang="ko-KR" sz="2400" dirty="0" smtClean="0"/>
                  <a:t>x100</a:t>
                </a:r>
                <a:endParaRPr lang="ko-KR" altLang="en-US" sz="2400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9" y="6037453"/>
                <a:ext cx="6927474" cy="736099"/>
              </a:xfrm>
              <a:prstGeom prst="rect">
                <a:avLst/>
              </a:prstGeom>
              <a:blipFill rotWithShape="0">
                <a:blip r:embed="rId6"/>
                <a:stretch>
                  <a:fillRect l="-1319" r="-528" b="-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56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80" y="307976"/>
            <a:ext cx="11369869" cy="501650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C.1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TAR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을 이용한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SSD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변화에 따른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PDD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계산 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91196" y="990897"/>
            <a:ext cx="7742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/>
              <a:t>깊이 동일</a:t>
            </a:r>
            <a:r>
              <a:rPr lang="en-US" altLang="ko-KR" sz="2400" dirty="0" smtClean="0"/>
              <a:t>,  FS </a:t>
            </a:r>
            <a:r>
              <a:rPr lang="ko-KR" altLang="en-US" sz="2400" dirty="0" smtClean="0"/>
              <a:t>동일</a:t>
            </a:r>
            <a:r>
              <a:rPr lang="en-US" altLang="ko-KR" sz="2400" dirty="0" smtClean="0"/>
              <a:t>(PDD, TAR), SSD</a:t>
            </a:r>
            <a:r>
              <a:rPr lang="ko-KR" altLang="en-US" sz="2400" dirty="0" smtClean="0"/>
              <a:t>만 변화하는 경우</a:t>
            </a:r>
            <a:endParaRPr lang="ko-KR" altLang="en-US" sz="2400" dirty="0"/>
          </a:p>
        </p:txBody>
      </p:sp>
      <p:graphicFrame>
        <p:nvGraphicFramePr>
          <p:cNvPr id="16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48561420"/>
              </p:ext>
            </p:extLst>
          </p:nvPr>
        </p:nvGraphicFramePr>
        <p:xfrm>
          <a:off x="1188939" y="1622014"/>
          <a:ext cx="9607550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2" name="수식" r:id="rId3" imgW="3809880" imgH="660240" progId="Equation.3">
                  <p:embed/>
                </p:oleObj>
              </mc:Choice>
              <mc:Fallback>
                <p:oleObj name="수식" r:id="rId3" imgW="380988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939" y="1622014"/>
                        <a:ext cx="9607550" cy="166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968624" y="3371267"/>
            <a:ext cx="29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F : </a:t>
            </a:r>
            <a:r>
              <a:rPr lang="en-US" altLang="ko-KR" sz="2400" dirty="0" err="1" smtClean="0"/>
              <a:t>Mayneord</a:t>
            </a:r>
            <a:r>
              <a:rPr lang="en-US" altLang="ko-KR" sz="2400" dirty="0" smtClean="0"/>
              <a:t> factor</a:t>
            </a:r>
            <a:endParaRPr lang="ko-KR" altLang="en-US" sz="2400" dirty="0"/>
          </a:p>
        </p:txBody>
      </p:sp>
      <p:graphicFrame>
        <p:nvGraphicFramePr>
          <p:cNvPr id="25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5465987"/>
              </p:ext>
            </p:extLst>
          </p:nvPr>
        </p:nvGraphicFramePr>
        <p:xfrm>
          <a:off x="1771650" y="4340225"/>
          <a:ext cx="721518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3" name="수식" r:id="rId5" imgW="2323800" imgH="393480" progId="Equation.3">
                  <p:embed/>
                </p:oleObj>
              </mc:Choice>
              <mc:Fallback>
                <p:oleObj name="수식" r:id="rId5" imgW="2323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650" y="4340225"/>
                        <a:ext cx="721518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464923" y="5962884"/>
            <a:ext cx="397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PDD1 </a:t>
            </a:r>
            <a:r>
              <a:rPr lang="ko-KR" altLang="en-US" dirty="0" smtClean="0">
                <a:solidFill>
                  <a:srgbClr val="FF0000"/>
                </a:solidFill>
              </a:rPr>
              <a:t>과  </a:t>
            </a:r>
            <a:r>
              <a:rPr lang="en-US" altLang="ko-KR" dirty="0" smtClean="0">
                <a:solidFill>
                  <a:srgbClr val="FF0000"/>
                </a:solidFill>
              </a:rPr>
              <a:t>TAR</a:t>
            </a:r>
            <a:r>
              <a:rPr lang="ko-KR" altLang="en-US" dirty="0" smtClean="0">
                <a:solidFill>
                  <a:srgbClr val="FF0000"/>
                </a:solidFill>
              </a:rPr>
              <a:t>의 비율 과 </a:t>
            </a:r>
            <a:r>
              <a:rPr lang="en-US" altLang="ko-KR" dirty="0" smtClean="0">
                <a:solidFill>
                  <a:srgbClr val="FF0000"/>
                </a:solidFill>
              </a:rPr>
              <a:t>F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33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75508" y="4179461"/>
            <a:ext cx="1051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Above 8MV,   PDD variation </a:t>
            </a:r>
            <a:r>
              <a:rPr lang="en-US" altLang="ko-KR" dirty="0" smtClean="0"/>
              <a:t>:   </a:t>
            </a:r>
            <a:r>
              <a:rPr lang="en-US" altLang="ko-KR" sz="2800" dirty="0" smtClean="0"/>
              <a:t>BSF </a:t>
            </a:r>
            <a:r>
              <a:rPr lang="en-US" altLang="ko-KR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≈1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39290" y="4802588"/>
            <a:ext cx="5780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PDD(d,r,f</a:t>
            </a:r>
            <a:r>
              <a:rPr lang="en-US" altLang="ko-KR" sz="3200" baseline="-25000" dirty="0" smtClean="0"/>
              <a:t>2</a:t>
            </a:r>
            <a:r>
              <a:rPr lang="en-US" altLang="ko-KR" sz="3200" dirty="0" smtClean="0"/>
              <a:t>) = PDD(d,r</a:t>
            </a:r>
            <a:r>
              <a:rPr lang="en-US" altLang="ko-KR" sz="3200" baseline="-25000" dirty="0" smtClean="0"/>
              <a:t>1</a:t>
            </a:r>
            <a:r>
              <a:rPr lang="en-US" altLang="ko-KR" sz="3200" dirty="0" smtClean="0"/>
              <a:t>,f</a:t>
            </a:r>
            <a:r>
              <a:rPr lang="en-US" altLang="ko-KR" sz="3200" baseline="-25000" dirty="0" smtClean="0"/>
              <a:t>1</a:t>
            </a:r>
            <a:r>
              <a:rPr lang="en-US" altLang="ko-KR" sz="3200" dirty="0" smtClean="0"/>
              <a:t>)  x F </a:t>
            </a:r>
            <a:endParaRPr lang="ko-KR" alt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89481" y="2034942"/>
            <a:ext cx="415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(</a:t>
            </a:r>
            <a:r>
              <a:rPr lang="en-US" altLang="ko-KR" sz="1600" dirty="0" smtClean="0"/>
              <a:t>TAR x , PDD data</a:t>
            </a:r>
            <a:r>
              <a:rPr lang="ko-KR" altLang="en-US" sz="1600" dirty="0" smtClean="0"/>
              <a:t>만 있는 경우</a:t>
            </a:r>
            <a:endParaRPr lang="ko-KR" altLang="en-US" sz="1600" dirty="0"/>
          </a:p>
        </p:txBody>
      </p:sp>
      <p:graphicFrame>
        <p:nvGraphicFramePr>
          <p:cNvPr id="20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0971578"/>
              </p:ext>
            </p:extLst>
          </p:nvPr>
        </p:nvGraphicFramePr>
        <p:xfrm>
          <a:off x="1824069" y="265222"/>
          <a:ext cx="583882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6" name="수식" r:id="rId3" imgW="2323800" imgH="393480" progId="Equation.3">
                  <p:embed/>
                </p:oleObj>
              </mc:Choice>
              <mc:Fallback>
                <p:oleObj name="수식" r:id="rId3" imgW="2323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69" y="265222"/>
                        <a:ext cx="5838825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/>
        </p:nvSpPr>
        <p:spPr>
          <a:xfrm>
            <a:off x="590662" y="1456289"/>
            <a:ext cx="6304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Depth d </a:t>
            </a:r>
            <a:r>
              <a:rPr lang="ko-KR" altLang="en-US" sz="2400" dirty="0" smtClean="0">
                <a:solidFill>
                  <a:srgbClr val="FF0000"/>
                </a:solidFill>
              </a:rPr>
              <a:t>동일</a:t>
            </a:r>
            <a:r>
              <a:rPr lang="en-US" altLang="ko-KR" sz="2400" dirty="0" smtClean="0">
                <a:solidFill>
                  <a:srgbClr val="FF0000"/>
                </a:solidFill>
              </a:rPr>
              <a:t>,  FS(r)</a:t>
            </a:r>
            <a:r>
              <a:rPr lang="ko-KR" altLang="en-US" sz="2400" dirty="0" smtClean="0">
                <a:solidFill>
                  <a:srgbClr val="FF0000"/>
                </a:solidFill>
              </a:rPr>
              <a:t>와 </a:t>
            </a:r>
            <a:r>
              <a:rPr lang="en-US" altLang="ko-KR" sz="2400" dirty="0" smtClean="0">
                <a:solidFill>
                  <a:srgbClr val="FF0000"/>
                </a:solidFill>
              </a:rPr>
              <a:t>SSD(f)</a:t>
            </a:r>
            <a:r>
              <a:rPr lang="ko-KR" altLang="en-US" sz="2400" dirty="0" smtClean="0">
                <a:solidFill>
                  <a:srgbClr val="FF0000"/>
                </a:solidFill>
              </a:rPr>
              <a:t> 변화하는 경우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4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7170507"/>
              </p:ext>
            </p:extLst>
          </p:nvPr>
        </p:nvGraphicFramePr>
        <p:xfrm>
          <a:off x="1684731" y="2939730"/>
          <a:ext cx="705802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7" name="수식" r:id="rId5" imgW="4089240" imgH="660240" progId="Equation.3">
                  <p:embed/>
                </p:oleObj>
              </mc:Choice>
              <mc:Fallback>
                <p:oleObj name="수식" r:id="rId5" imgW="408924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731" y="2939730"/>
                        <a:ext cx="7058025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684731" y="2120009"/>
            <a:ext cx="423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BSF =TAR(</a:t>
            </a:r>
            <a:r>
              <a:rPr lang="en-US" altLang="ko-KR" sz="3200" dirty="0" err="1" smtClean="0"/>
              <a:t>d</a:t>
            </a:r>
            <a:r>
              <a:rPr lang="en-US" altLang="ko-KR" sz="3200" baseline="-25000" dirty="0" err="1" smtClean="0"/>
              <a:t>max</a:t>
            </a:r>
            <a:r>
              <a:rPr lang="en-US" altLang="ko-KR" sz="3200" baseline="-25000" dirty="0" smtClean="0"/>
              <a:t> </a:t>
            </a:r>
            <a:r>
              <a:rPr lang="en-US" altLang="ko-KR" sz="3200" dirty="0" smtClean="0"/>
              <a:t>, </a:t>
            </a:r>
            <a:r>
              <a:rPr lang="en-US" altLang="ko-KR" sz="3200" dirty="0" err="1" smtClean="0"/>
              <a:t>r</a:t>
            </a:r>
            <a:r>
              <a:rPr lang="en-US" altLang="ko-KR" sz="3200" baseline="-25000" dirty="0" err="1" smtClean="0"/>
              <a:t>dmax</a:t>
            </a:r>
            <a:r>
              <a:rPr lang="en-US" altLang="ko-KR" sz="3200" dirty="0" smtClean="0"/>
              <a:t>)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2201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80" y="307976"/>
            <a:ext cx="11369869" cy="501650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 smtClean="0"/>
              <a:t>D</a:t>
            </a:r>
            <a:r>
              <a:rPr lang="en-US" altLang="ko-KR" sz="2800" b="1" dirty="0"/>
              <a:t>. </a:t>
            </a:r>
            <a:r>
              <a:rPr lang="en-US" altLang="ko-KR" sz="2800" b="1" dirty="0" smtClean="0"/>
              <a:t>Calculation of dose in Rotation therapy</a:t>
            </a:r>
            <a:endParaRPr lang="ko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886" y="2876822"/>
            <a:ext cx="5592603" cy="24456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80" y="2969842"/>
            <a:ext cx="5857875" cy="2352675"/>
          </a:xfrm>
          <a:prstGeom prst="rect">
            <a:avLst/>
          </a:prstGeom>
        </p:spPr>
      </p:pic>
      <p:graphicFrame>
        <p:nvGraphicFramePr>
          <p:cNvPr id="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588774"/>
              </p:ext>
            </p:extLst>
          </p:nvPr>
        </p:nvGraphicFramePr>
        <p:xfrm>
          <a:off x="1657033" y="5481093"/>
          <a:ext cx="327025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수식" r:id="rId5" imgW="1930320" imgH="634680" progId="Equation.3">
                  <p:embed/>
                </p:oleObj>
              </mc:Choice>
              <mc:Fallback>
                <p:oleObj name="수식" r:id="rId5" imgW="193032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033" y="5481093"/>
                        <a:ext cx="3270250" cy="10763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  <a:alpha val="2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915885" y="956517"/>
            <a:ext cx="77824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TAR-</a:t>
            </a:r>
            <a:r>
              <a:rPr lang="en-US" altLang="ko-KR" sz="2000" dirty="0" smtClean="0"/>
              <a:t>&gt;SSD</a:t>
            </a:r>
            <a:r>
              <a:rPr lang="ko-KR" altLang="en-US" sz="2000" dirty="0" smtClean="0"/>
              <a:t>의존성이 없으므로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isocentric</a:t>
            </a:r>
            <a:r>
              <a:rPr lang="en-US" altLang="ko-KR" sz="2000" dirty="0" smtClean="0"/>
              <a:t> technique </a:t>
            </a:r>
            <a:r>
              <a:rPr lang="ko-KR" altLang="en-US" sz="2000" dirty="0" smtClean="0"/>
              <a:t>계산에 유용 </a:t>
            </a:r>
            <a:endParaRPr lang="en-US" altLang="ko-KR" sz="20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Arc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therapy, rotation </a:t>
            </a:r>
            <a:r>
              <a:rPr lang="en-US" altLang="ko-KR" sz="2000" dirty="0" smtClean="0"/>
              <a:t>therapy</a:t>
            </a:r>
            <a:r>
              <a:rPr lang="ko-KR" altLang="en-US" sz="2000" dirty="0" smtClean="0"/>
              <a:t>는 </a:t>
            </a:r>
            <a:r>
              <a:rPr lang="en-US" altLang="ko-KR" sz="2000" dirty="0" err="1" smtClean="0"/>
              <a:t>isocentric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technique </a:t>
            </a:r>
            <a:r>
              <a:rPr lang="ko-KR" altLang="en-US" sz="2000" dirty="0" smtClean="0"/>
              <a:t>의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일종</a:t>
            </a:r>
            <a:endParaRPr lang="en-US" altLang="ko-KR" sz="20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Rotation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therapy</a:t>
            </a:r>
            <a:r>
              <a:rPr lang="ko-KR" altLang="en-US" sz="2000" dirty="0" smtClean="0"/>
              <a:t>의</a:t>
            </a:r>
            <a:r>
              <a:rPr lang="en-US" altLang="ko-KR" sz="2000" dirty="0" smtClean="0"/>
              <a:t> depth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dose </a:t>
            </a:r>
            <a:r>
              <a:rPr lang="ko-KR" altLang="en-US" sz="2000" dirty="0" smtClean="0"/>
              <a:t>계산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-&gt; TAR</a:t>
            </a:r>
            <a:r>
              <a:rPr lang="ko-KR" altLang="en-US" sz="2000" dirty="0" smtClean="0"/>
              <a:t> 의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평균 이용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68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80" y="307976"/>
            <a:ext cx="11369869" cy="501650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 smtClean="0"/>
              <a:t>D</a:t>
            </a:r>
            <a:r>
              <a:rPr lang="en-US" altLang="ko-KR" sz="2800" b="1" dirty="0"/>
              <a:t>. </a:t>
            </a:r>
            <a:r>
              <a:rPr lang="en-US" altLang="ko-KR" sz="2800" b="1" dirty="0" smtClean="0"/>
              <a:t>Calculation of dose in Rotation therapy</a:t>
            </a:r>
            <a:endParaRPr lang="ko-KR" altLang="en-US" sz="2800" b="1" dirty="0"/>
          </a:p>
        </p:txBody>
      </p:sp>
      <p:sp>
        <p:nvSpPr>
          <p:cNvPr id="10" name="직사각형 9"/>
          <p:cNvSpPr/>
          <p:nvPr/>
        </p:nvSpPr>
        <p:spPr>
          <a:xfrm>
            <a:off x="491226" y="954981"/>
            <a:ext cx="8671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Table </a:t>
            </a:r>
            <a:r>
              <a:rPr lang="en-US" altLang="ko-KR" sz="16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9.3, determine the treatment time </a:t>
            </a:r>
            <a:r>
              <a:rPr lang="en-US" altLang="ko-KR" sz="1600" spc="1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deliver 200 </a:t>
            </a:r>
            <a:r>
              <a:rPr lang="en-US" altLang="ko-KR" sz="1600" spc="11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cGy</a:t>
            </a:r>
            <a:r>
              <a:rPr lang="en-US" altLang="ko-KR" sz="1600" spc="1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(rad</a:t>
            </a:r>
            <a:r>
              <a:rPr lang="en-US" altLang="ko-KR" sz="16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at the </a:t>
            </a:r>
            <a:r>
              <a:rPr lang="en-US" altLang="ko-KR" sz="16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center </a:t>
            </a:r>
            <a:r>
              <a:rPr lang="en-US" altLang="ko-KR" sz="16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rotation, given the following data: </a:t>
            </a:r>
            <a:endParaRPr lang="en-US" altLang="ko-KR" sz="16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1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dose </a:t>
            </a:r>
            <a:r>
              <a:rPr lang="en-US" altLang="ko-KR" sz="1600" spc="1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 free space </a:t>
            </a:r>
            <a:r>
              <a:rPr lang="en-US" altLang="ko-KR" sz="16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6 </a:t>
            </a:r>
            <a:r>
              <a:rPr lang="en-US" altLang="ko-KR" sz="16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6 cm </a:t>
            </a:r>
            <a:r>
              <a:rPr lang="en-US" altLang="ko-KR" sz="16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ﬁeld at the SAD is </a:t>
            </a:r>
            <a:r>
              <a:rPr lang="en-US" altLang="ko-KR" sz="1600" spc="1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86.5cGy/min</a:t>
            </a:r>
            <a:r>
              <a:rPr lang="en-US" altLang="ko-KR" sz="16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altLang="ko-KR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102" y="2368268"/>
            <a:ext cx="577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1.Dose </a:t>
            </a:r>
            <a:r>
              <a:rPr lang="en-US" altLang="ko-KR" dirty="0"/>
              <a:t>to be delivered at </a:t>
            </a:r>
            <a:r>
              <a:rPr lang="en-US" altLang="ko-KR" dirty="0" err="1" smtClean="0"/>
              <a:t>isocenter</a:t>
            </a:r>
            <a:r>
              <a:rPr lang="en-US" altLang="ko-KR" dirty="0" smtClean="0"/>
              <a:t> = 200 </a:t>
            </a:r>
            <a:r>
              <a:rPr lang="en-US" altLang="ko-KR" dirty="0" err="1"/>
              <a:t>cGy</a:t>
            </a:r>
            <a:r>
              <a:rPr lang="en-US" altLang="ko-KR" dirty="0"/>
              <a:t> (given)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60857" y="2959333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2.Dose </a:t>
            </a:r>
            <a:r>
              <a:rPr lang="en-US" altLang="ko-KR" dirty="0"/>
              <a:t>free space to be delivered at </a:t>
            </a:r>
            <a:r>
              <a:rPr lang="en-US" altLang="ko-KR" dirty="0" err="1" smtClean="0"/>
              <a:t>isocenter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=200/ 0.538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=371.8 </a:t>
            </a:r>
            <a:r>
              <a:rPr lang="en-US" altLang="ko-KR" dirty="0" err="1"/>
              <a:t>cGy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60857" y="5597902"/>
            <a:ext cx="5950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∴ 200 </a:t>
            </a:r>
            <a:r>
              <a:rPr lang="en-US" altLang="ko-KR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cGy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치료하는 시간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 smtClean="0"/>
              <a:t>= 371.8/ 86.5 = 4.30 </a:t>
            </a:r>
            <a:r>
              <a:rPr lang="en-US" altLang="ko-KR" dirty="0"/>
              <a:t>min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60857" y="4887307"/>
            <a:ext cx="639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3.Dose </a:t>
            </a:r>
            <a:r>
              <a:rPr lang="en-US" altLang="ko-KR" dirty="0"/>
              <a:t>rate free space at </a:t>
            </a:r>
            <a:r>
              <a:rPr lang="en-US" altLang="ko-KR" dirty="0" err="1" smtClean="0"/>
              <a:t>isocenter</a:t>
            </a:r>
            <a:r>
              <a:rPr lang="en-US" altLang="ko-KR" dirty="0" smtClean="0"/>
              <a:t> = 86.5 </a:t>
            </a:r>
            <a:r>
              <a:rPr lang="en-US" altLang="ko-KR" dirty="0" err="1"/>
              <a:t>cGy</a:t>
            </a:r>
            <a:r>
              <a:rPr lang="en-US" altLang="ko-KR" dirty="0"/>
              <a:t>/min (</a:t>
            </a:r>
            <a:r>
              <a:rPr lang="en-US" altLang="ko-KR" dirty="0" smtClean="0"/>
              <a:t>given)3</a:t>
            </a:r>
            <a:endParaRPr lang="ko-KR" altLang="en-US" dirty="0"/>
          </a:p>
        </p:txBody>
      </p:sp>
      <p:graphicFrame>
        <p:nvGraphicFramePr>
          <p:cNvPr id="16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9945516"/>
              </p:ext>
            </p:extLst>
          </p:nvPr>
        </p:nvGraphicFramePr>
        <p:xfrm>
          <a:off x="3172407" y="3460723"/>
          <a:ext cx="2820307" cy="940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" name="수식" r:id="rId3" imgW="1257120" imgH="419040" progId="Equation.3">
                  <p:embed/>
                </p:oleObj>
              </mc:Choice>
              <mc:Fallback>
                <p:oleObj name="수식" r:id="rId3" imgW="12571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2407" y="3460723"/>
                        <a:ext cx="2820307" cy="940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155576"/>
            <a:ext cx="10515600" cy="558800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9.5 Scatter – Air Ratio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199" y="901700"/>
            <a:ext cx="9782175" cy="16033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TAR(</a:t>
            </a:r>
            <a:r>
              <a:rPr lang="en-US" altLang="ko-KR" sz="2400" spc="11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d,r</a:t>
            </a:r>
            <a:r>
              <a:rPr lang="en-US" altLang="ko-KR" sz="2400" spc="110" baseline="-25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= Primary + </a:t>
            </a:r>
            <a:r>
              <a:rPr lang="en-US" altLang="ko-KR" sz="24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Scatter =TAR(d,0) + SAR(</a:t>
            </a:r>
            <a:r>
              <a:rPr lang="en-US" altLang="ko-KR" sz="2400" spc="11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d,r</a:t>
            </a:r>
            <a:r>
              <a:rPr lang="en-US" altLang="ko-KR" sz="2400" spc="110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4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endParaRPr lang="en-US" altLang="ko-KR" sz="2400" spc="11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SAR(</a:t>
            </a:r>
            <a:r>
              <a:rPr lang="en-US" altLang="ko-KR" sz="2400" spc="11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d,r</a:t>
            </a:r>
            <a:r>
              <a:rPr lang="en-US" altLang="ko-KR" sz="2400" spc="110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altLang="ko-KR" sz="2400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en-US" altLang="ko-KR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TAR(</a:t>
            </a:r>
            <a:r>
              <a:rPr lang="en-US" altLang="ko-KR" sz="2400" spc="11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d,r</a:t>
            </a:r>
            <a:r>
              <a:rPr lang="en-US" altLang="ko-KR" sz="2400" spc="110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400" spc="11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- TAR(d,0)</a:t>
            </a:r>
          </a:p>
          <a:p>
            <a:pPr>
              <a:lnSpc>
                <a:spcPct val="150000"/>
              </a:lnSpc>
            </a:pPr>
            <a:r>
              <a:rPr lang="ko-KR" altLang="en-US" sz="2400" spc="110" dirty="0" smtClean="0">
                <a:latin typeface="Tahoma" panose="020B0604030504040204" pitchFamily="34" charset="0"/>
                <a:cs typeface="Tahoma" panose="020B0604030504040204" pitchFamily="34" charset="0"/>
              </a:rPr>
              <a:t>의미</a:t>
            </a:r>
            <a:r>
              <a:rPr lang="en-US" altLang="ko-KR" sz="2400" spc="110" dirty="0" smtClean="0">
                <a:latin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ko-KR" altLang="en-US" sz="2400" spc="110" dirty="0" smtClean="0">
                <a:latin typeface="Tahoma" panose="020B0604030504040204" pitchFamily="34" charset="0"/>
                <a:cs typeface="Tahoma" panose="020B0604030504040204" pitchFamily="34" charset="0"/>
              </a:rPr>
              <a:t>동일 깊이에서 조사면적변화에 따른 </a:t>
            </a:r>
            <a:r>
              <a:rPr lang="en-US" altLang="ko-KR" sz="2400" spc="110" dirty="0" smtClean="0">
                <a:latin typeface="Tahoma" panose="020B0604030504040204" pitchFamily="34" charset="0"/>
                <a:cs typeface="Tahoma" panose="020B0604030504040204" pitchFamily="34" charset="0"/>
              </a:rPr>
              <a:t>TAR</a:t>
            </a:r>
            <a:r>
              <a:rPr lang="ko-KR" altLang="en-US" sz="2400" spc="110" dirty="0" smtClean="0">
                <a:latin typeface="Tahoma" panose="020B0604030504040204" pitchFamily="34" charset="0"/>
                <a:cs typeface="Tahoma" panose="020B0604030504040204" pitchFamily="34" charset="0"/>
              </a:rPr>
              <a:t>값들의 차이 </a:t>
            </a:r>
            <a:endParaRPr lang="ko-KR" altLang="en-US" sz="2400" spc="11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60000">
            <a:off x="367015" y="2990658"/>
            <a:ext cx="4678094" cy="30302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115251" y="3249114"/>
                <a:ext cx="6438899" cy="2557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200000"/>
                  </a:lnSpc>
                  <a:buFont typeface="+mj-ea"/>
                  <a:buAutoNum type="circleNumDbPlain"/>
                </a:pPr>
                <a:r>
                  <a:rPr lang="en-US" altLang="ko-KR" sz="2000" dirty="0" smtClean="0"/>
                  <a:t>radial segments</a:t>
                </a:r>
                <a:r>
                  <a:rPr lang="ko-KR" altLang="en-US" sz="2000" dirty="0" smtClean="0"/>
                  <a:t>로 분리</a:t>
                </a:r>
                <a:endParaRPr lang="en-US" altLang="ko-KR" sz="2000" dirty="0" smtClean="0"/>
              </a:p>
              <a:p>
                <a:pPr marL="800100" lvl="1" indent="-342900">
                  <a:lnSpc>
                    <a:spcPct val="200000"/>
                  </a:lnSpc>
                  <a:buFont typeface="+mj-ea"/>
                  <a:buAutoNum type="circleNumDbPlain"/>
                </a:pPr>
                <a:r>
                  <a:rPr lang="en-US" altLang="ko-KR" sz="2000" dirty="0" smtClean="0"/>
                  <a:t>Determine SAR for each segment (</a:t>
                </a:r>
                <a:r>
                  <a:rPr lang="en-US" altLang="ko-KR" sz="20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∆</a:t>
                </a:r>
                <a:r>
                  <a:rPr lang="el-GR" altLang="ko-KR" sz="20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Θ</a:t>
                </a:r>
                <a:r>
                  <a:rPr lang="en-US" altLang="ko-KR" sz="20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/2</a:t>
                </a:r>
                <a:r>
                  <a:rPr lang="el-GR" altLang="ko-KR" sz="20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π</a:t>
                </a:r>
                <a:r>
                  <a:rPr lang="en-US" altLang="ko-KR" sz="20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)</a:t>
                </a:r>
                <a:endParaRPr lang="en-US" altLang="ko-KR" sz="2000" dirty="0" smtClean="0"/>
              </a:p>
              <a:p>
                <a:pPr marL="800100" lvl="1" indent="-342900">
                  <a:lnSpc>
                    <a:spcPct val="200000"/>
                  </a:lnSpc>
                  <a:buFont typeface="+mj-ea"/>
                  <a:buAutoNum type="circleNumDbPlain"/>
                </a:pPr>
                <a:r>
                  <a:rPr lang="en-US" altLang="ko-KR" sz="2000" dirty="0" smtClean="0"/>
                  <a:t>Average SAR 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𝑆𝐴𝑅</m:t>
                        </m:r>
                      </m:e>
                    </m:acc>
                  </m:oMath>
                </a14:m>
                <a:endParaRPr lang="en-US" altLang="ko-KR" sz="2000" dirty="0" smtClean="0"/>
              </a:p>
              <a:p>
                <a:pPr marL="800100" lvl="1" indent="-342900">
                  <a:lnSpc>
                    <a:spcPct val="200000"/>
                  </a:lnSpc>
                  <a:buFont typeface="+mj-ea"/>
                  <a:buAutoNum type="circleNumDbPlain"/>
                </a:pPr>
                <a:r>
                  <a:rPr lang="en-US" altLang="ko-KR" sz="2000" dirty="0" smtClean="0"/>
                  <a:t>TAR= TAR(0)+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𝑆𝐴𝑅</m:t>
                        </m:r>
                      </m:e>
                    </m:acc>
                  </m:oMath>
                </a14:m>
                <a:r>
                  <a:rPr lang="en-US" altLang="ko-KR" sz="2000" dirty="0" smtClean="0"/>
                  <a:t>(d,r</a:t>
                </a:r>
                <a:r>
                  <a:rPr lang="en-US" altLang="ko-KR" sz="2000" baseline="-25000" dirty="0" smtClean="0"/>
                  <a:t>d</a:t>
                </a:r>
                <a:r>
                  <a:rPr lang="en-US" altLang="ko-KR" sz="2000" dirty="0" smtClean="0"/>
                  <a:t>)</a:t>
                </a:r>
                <a:endParaRPr lang="ko-KR" alt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51" y="3249114"/>
                <a:ext cx="6438899" cy="2557367"/>
              </a:xfrm>
              <a:prstGeom prst="rect">
                <a:avLst/>
              </a:prstGeom>
              <a:blipFill rotWithShape="0">
                <a:blip r:embed="rId3"/>
                <a:stretch>
                  <a:fillRect b="-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1277313" y="4244227"/>
            <a:ext cx="2990850" cy="134976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TAR(d,0)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1321369" y="3295650"/>
            <a:ext cx="2946794" cy="948577"/>
          </a:xfrm>
          <a:custGeom>
            <a:avLst/>
            <a:gdLst>
              <a:gd name="connsiteX0" fmla="*/ 2610035 w 2610035"/>
              <a:gd name="connsiteY0" fmla="*/ 0 h 807868"/>
              <a:gd name="connsiteX1" fmla="*/ 1997476 w 2610035"/>
              <a:gd name="connsiteY1" fmla="*/ 106532 h 807868"/>
              <a:gd name="connsiteX2" fmla="*/ 1429305 w 2610035"/>
              <a:gd name="connsiteY2" fmla="*/ 186431 h 807868"/>
              <a:gd name="connsiteX3" fmla="*/ 870011 w 2610035"/>
              <a:gd name="connsiteY3" fmla="*/ 284085 h 807868"/>
              <a:gd name="connsiteX4" fmla="*/ 363984 w 2610035"/>
              <a:gd name="connsiteY4" fmla="*/ 479394 h 807868"/>
              <a:gd name="connsiteX5" fmla="*/ 0 w 2610035"/>
              <a:gd name="connsiteY5" fmla="*/ 763479 h 807868"/>
              <a:gd name="connsiteX6" fmla="*/ 2556769 w 2610035"/>
              <a:gd name="connsiteY6" fmla="*/ 807868 h 807868"/>
              <a:gd name="connsiteX7" fmla="*/ 2610035 w 2610035"/>
              <a:gd name="connsiteY7" fmla="*/ 0 h 8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0035" h="807868">
                <a:moveTo>
                  <a:pt x="2610035" y="0"/>
                </a:moveTo>
                <a:lnTo>
                  <a:pt x="1997476" y="106532"/>
                </a:lnTo>
                <a:lnTo>
                  <a:pt x="1429305" y="186431"/>
                </a:lnTo>
                <a:lnTo>
                  <a:pt x="870011" y="284085"/>
                </a:lnTo>
                <a:lnTo>
                  <a:pt x="363984" y="479394"/>
                </a:lnTo>
                <a:lnTo>
                  <a:pt x="0" y="763479"/>
                </a:lnTo>
                <a:lnTo>
                  <a:pt x="2556769" y="807868"/>
                </a:lnTo>
                <a:lnTo>
                  <a:pt x="2610035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en-US" altLang="ko-KR" sz="2000" spc="11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SAR(</a:t>
            </a:r>
            <a:r>
              <a:rPr lang="en-US" altLang="ko-KR" sz="2000" spc="110" dirty="0" err="1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d,r</a:t>
            </a:r>
            <a:r>
              <a:rPr lang="en-US" altLang="ko-KR" sz="2000" spc="110" baseline="-25000" dirty="0" err="1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z="2000" spc="11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80345" y="6110524"/>
            <a:ext cx="125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TAR(</a:t>
            </a:r>
            <a:r>
              <a:rPr lang="en-US" altLang="ko-KR" spc="11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d,r</a:t>
            </a:r>
            <a:r>
              <a:rPr lang="en-US" altLang="ko-KR" spc="110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72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129325"/>
              </p:ext>
            </p:extLst>
          </p:nvPr>
        </p:nvGraphicFramePr>
        <p:xfrm>
          <a:off x="6395970" y="639156"/>
          <a:ext cx="5596005" cy="44340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30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84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87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97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2899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1792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33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sector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radius(</a:t>
                      </a:r>
                      <a:r>
                        <a:rPr lang="en-US" altLang="ko-KR" sz="1200" baseline="0" dirty="0" smtClean="0"/>
                        <a:t>cm)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sector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radius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SAR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9000">
                          <a:schemeClr val="accent1">
                            <a:lumMod val="45000"/>
                            <a:lumOff val="55000"/>
                          </a:schemeClr>
                        </a:gs>
                        <a:gs pos="9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0.150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0.145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9000">
                          <a:schemeClr val="accent1">
                            <a:lumMod val="45000"/>
                            <a:lumOff val="55000"/>
                          </a:schemeClr>
                        </a:gs>
                        <a:gs pos="9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0.170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2.5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0.100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9000">
                          <a:schemeClr val="accent1">
                            <a:lumMod val="45000"/>
                            <a:lumOff val="55000"/>
                          </a:schemeClr>
                        </a:gs>
                        <a:gs pos="9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0.170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0.091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9000">
                          <a:schemeClr val="accent1">
                            <a:lumMod val="45000"/>
                            <a:lumOff val="55000"/>
                          </a:schemeClr>
                        </a:gs>
                        <a:gs pos="9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0.079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14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0.088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9000">
                          <a:schemeClr val="accent1">
                            <a:lumMod val="45000"/>
                            <a:lumOff val="55000"/>
                          </a:schemeClr>
                        </a:gs>
                        <a:gs pos="9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0.068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15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0.091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9000">
                          <a:schemeClr val="accent1">
                            <a:lumMod val="45000"/>
                            <a:lumOff val="55000"/>
                          </a:schemeClr>
                        </a:gs>
                        <a:gs pos="9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0.064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16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2.8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0.109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9000">
                          <a:schemeClr val="accent1">
                            <a:lumMod val="45000"/>
                            <a:lumOff val="55000"/>
                          </a:schemeClr>
                        </a:gs>
                        <a:gs pos="9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0.068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17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4.6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0.160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9000">
                          <a:schemeClr val="accent1">
                            <a:lumMod val="45000"/>
                            <a:lumOff val="55000"/>
                          </a:schemeClr>
                        </a:gs>
                        <a:gs pos="9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0.078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18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0.150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9000">
                          <a:schemeClr val="accent1">
                            <a:lumMod val="45000"/>
                            <a:lumOff val="55000"/>
                          </a:schemeClr>
                        </a:gs>
                        <a:gs pos="9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3.6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0.133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9000">
                          <a:schemeClr val="accent1">
                            <a:lumMod val="45000"/>
                            <a:lumOff val="55000"/>
                          </a:schemeClr>
                        </a:gs>
                        <a:gs pos="9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0.170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6" y="129396"/>
            <a:ext cx="6214814" cy="3544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73397" y="4372296"/>
                <a:ext cx="1838708" cy="369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𝑆𝐴𝑅</m:t>
                        </m:r>
                      </m:e>
                    </m:nary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2.050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397" y="4372296"/>
                <a:ext cx="1838708" cy="369653"/>
              </a:xfrm>
              <a:prstGeom prst="rect">
                <a:avLst/>
              </a:prstGeom>
              <a:blipFill rotWithShape="0">
                <a:blip r:embed="rId3"/>
                <a:stretch>
                  <a:fillRect l="-18212" t="-118033" r="-1987" b="-185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169097" y="4882377"/>
                <a:ext cx="7498653" cy="924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𝑆𝐴𝑅</m:t>
                        </m:r>
                      </m:e>
                    </m:acc>
                  </m:oMath>
                </a14:m>
                <a:r>
                  <a:rPr lang="en-US" altLang="ko-KR" dirty="0"/>
                  <a:t>(</a:t>
                </a:r>
                <a:r>
                  <a:rPr lang="en-US" altLang="ko-KR" dirty="0" err="1"/>
                  <a:t>d,r</a:t>
                </a:r>
                <a:r>
                  <a:rPr lang="en-US" altLang="ko-KR" baseline="-25000" dirty="0" err="1"/>
                  <a:t>d</a:t>
                </a:r>
                <a:r>
                  <a:rPr lang="en-US" altLang="ko-KR" dirty="0" smtClean="0"/>
                  <a:t>)  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𝑆𝐴𝑅</m:t>
                        </m:r>
                      </m:e>
                    </m:nary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en-US" altLang="ko-KR" dirty="0" err="1"/>
                  <a:t>d,r</a:t>
                </a:r>
                <a:r>
                  <a:rPr lang="en-US" altLang="ko-KR" baseline="-25000" dirty="0" err="1"/>
                  <a:t>d</a:t>
                </a:r>
                <a:r>
                  <a:rPr lang="en-US" altLang="ko-KR" dirty="0" smtClean="0"/>
                  <a:t>) /# sectors =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	    = 2.05/18 = 0.114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97" y="4882377"/>
                <a:ext cx="7498653" cy="924227"/>
              </a:xfrm>
              <a:prstGeom prst="rect">
                <a:avLst/>
              </a:prstGeom>
              <a:blipFill rotWithShape="0">
                <a:blip r:embed="rId4"/>
                <a:stretch>
                  <a:fillRect t="-37500" b="-243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/>
              <p:cNvSpPr/>
              <p:nvPr/>
            </p:nvSpPr>
            <p:spPr>
              <a:xfrm>
                <a:off x="704850" y="5870877"/>
                <a:ext cx="7663445" cy="709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200000"/>
                  </a:lnSpc>
                </a:pPr>
                <a:r>
                  <a:rPr lang="en-US" altLang="ko-KR" sz="2000" spc="120" dirty="0"/>
                  <a:t>TAR= TAR(0</a:t>
                </a:r>
                <a:r>
                  <a:rPr lang="en-US" altLang="ko-KR" sz="2000" spc="120" dirty="0" smtClean="0"/>
                  <a:t>)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000" i="1" spc="12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 spc="120">
                            <a:latin typeface="Cambria Math" panose="02040503050406030204" pitchFamily="18" charset="0"/>
                          </a:rPr>
                          <m:t>𝑆𝐴𝑅</m:t>
                        </m:r>
                      </m:e>
                    </m:acc>
                  </m:oMath>
                </a14:m>
                <a:r>
                  <a:rPr lang="en-US" altLang="ko-KR" sz="2000" spc="120" dirty="0"/>
                  <a:t>(</a:t>
                </a:r>
                <a:r>
                  <a:rPr lang="en-US" altLang="ko-KR" sz="2000" spc="120" dirty="0" err="1"/>
                  <a:t>d,r</a:t>
                </a:r>
                <a:r>
                  <a:rPr lang="en-US" altLang="ko-KR" sz="2000" spc="120" baseline="-25000" dirty="0" err="1"/>
                  <a:t>d</a:t>
                </a:r>
                <a:r>
                  <a:rPr lang="en-US" altLang="ko-KR" sz="2000" spc="120" dirty="0" smtClean="0"/>
                  <a:t>)  =  </a:t>
                </a:r>
                <a:r>
                  <a:rPr lang="en-US" altLang="ko-KR" sz="2000" spc="120" dirty="0" smtClean="0"/>
                  <a:t>0.572  +  0.114  </a:t>
                </a:r>
                <a:r>
                  <a:rPr lang="en-US" altLang="ko-KR" sz="2000" spc="120" dirty="0" smtClean="0"/>
                  <a:t>= 0.686</a:t>
                </a:r>
                <a:endParaRPr lang="ko-KR" altLang="en-US" sz="2000" spc="120" dirty="0"/>
              </a:p>
            </p:txBody>
          </p:sp>
        </mc:Choice>
        <mc:Fallback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" y="5870877"/>
                <a:ext cx="7663445" cy="709297"/>
              </a:xfrm>
              <a:prstGeom prst="rect">
                <a:avLst/>
              </a:prstGeom>
              <a:blipFill rotWithShape="0">
                <a:blip r:embed="rId5"/>
                <a:stretch>
                  <a:fillRect r="-80" b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1169097" y="4410717"/>
            <a:ext cx="173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TAR(0</a:t>
            </a:r>
            <a:r>
              <a:rPr lang="en-US" altLang="ko-KR" dirty="0" smtClean="0"/>
              <a:t>) = 0.572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69097" y="3796213"/>
            <a:ext cx="379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Co-60  9 cm depth  </a:t>
            </a:r>
            <a:r>
              <a:rPr lang="en-US" altLang="ko-KR" b="1" dirty="0" smtClean="0"/>
              <a:t>circular field 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5412105" y="5025221"/>
                <a:ext cx="2563202" cy="369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𝑆𝐴𝑅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en-US" altLang="ko-KR" dirty="0" err="1" smtClean="0"/>
                  <a:t>d,r</a:t>
                </a:r>
                <a:r>
                  <a:rPr lang="en-US" altLang="ko-KR" baseline="-25000" dirty="0" err="1" smtClean="0"/>
                  <a:t>d</a:t>
                </a:r>
                <a:r>
                  <a:rPr lang="en-US" altLang="ko-KR" dirty="0"/>
                  <a:t> ) </a:t>
                </a:r>
                <a:r>
                  <a:rPr lang="en-US" altLang="ko-KR" dirty="0" smtClean="0"/>
                  <a:t>x </a:t>
                </a:r>
                <a:r>
                  <a:rPr lang="en-US" altLang="ko-KR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∆</a:t>
                </a:r>
                <a:r>
                  <a:rPr lang="el-GR" altLang="ko-KR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Θ</a:t>
                </a:r>
                <a:r>
                  <a:rPr lang="en-US" altLang="ko-KR" dirty="0" smtClean="0"/>
                  <a:t>/ 2</a:t>
                </a:r>
                <a:r>
                  <a:rPr lang="el-GR" altLang="ko-KR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π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105" y="5025221"/>
                <a:ext cx="2563202" cy="369653"/>
              </a:xfrm>
              <a:prstGeom prst="rect">
                <a:avLst/>
              </a:prstGeom>
              <a:blipFill rotWithShape="0">
                <a:blip r:embed="rId6"/>
                <a:stretch>
                  <a:fillRect l="-13333" t="-118033" r="-1190" b="-185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947667" y="12939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도 간격으로 </a:t>
            </a:r>
            <a:r>
              <a:rPr lang="en-US" altLang="ko-KR" dirty="0" smtClean="0"/>
              <a:t>segmentation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2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1147" y="161734"/>
            <a:ext cx="10515600" cy="764935"/>
          </a:xfrm>
        </p:spPr>
        <p:txBody>
          <a:bodyPr>
            <a:normAutofit/>
          </a:bodyPr>
          <a:lstStyle/>
          <a:p>
            <a:pPr algn="ctr"/>
            <a:r>
              <a:rPr lang="ko-KR" altLang="en-US" sz="3100" b="1" dirty="0" smtClean="0">
                <a:latin typeface="+mj-ea"/>
              </a:rPr>
              <a:t>용어 정리</a:t>
            </a:r>
            <a:endParaRPr lang="ko-KR" altLang="en-US" b="1" dirty="0"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-67456" y="488326"/>
                <a:ext cx="11565501" cy="6518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57300" lvl="2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Density thickness=linear thickness x density (cm</a:t>
                </a:r>
                <a:r>
                  <a:rPr lang="ko-KR" alt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 g/cm</a:t>
                </a:r>
                <a:r>
                  <a:rPr lang="en-US" altLang="ko-KR" sz="2400" baseline="30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=g/cm</a:t>
                </a:r>
                <a:r>
                  <a:rPr lang="en-US" altLang="ko-KR" sz="2400" baseline="30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  <a:p>
                <a:pPr marL="1257300" lvl="2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  <a:r>
                  <a:rPr lang="en-US" altLang="ko-KR" sz="2400" baseline="-25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 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atomic mass =atomic weight =gram atomic weight</a:t>
                </a:r>
                <a:endParaRPr lang="en-US" altLang="ko-KR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7300" lvl="2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</a:t>
                </a:r>
                <a:r>
                  <a:rPr lang="en-US" altLang="ko-KR" sz="24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</a:t>
                </a:r>
                <a:r>
                  <a:rPr lang="ko-KR" altLang="en-US" sz="24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아보가드로수</a:t>
                </a:r>
                <a:r>
                  <a:rPr lang="ko-KR" alt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6.02 x</a:t>
                </a:r>
                <a:r>
                  <a:rPr lang="ko-KR" alt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1023 atoms /gram atomic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weight(A</a:t>
                </a:r>
                <a:r>
                  <a:rPr lang="en-US" altLang="ko-KR" sz="2400" baseline="-25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  <a:endParaRPr lang="en-US" altLang="ko-KR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7300" lvl="2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atomic mass(g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  <a:r>
                  <a:rPr lang="ko-KR" alt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 Number of atoms = A</a:t>
                </a:r>
                <a:r>
                  <a:rPr lang="en-US" altLang="ko-KR" sz="24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 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 N</a:t>
                </a:r>
                <a:r>
                  <a:rPr lang="en-US" altLang="ko-KR" sz="24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  <a:endParaRPr lang="en-US" altLang="ko-KR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7300" lvl="2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Number of atoms/g = N</a:t>
                </a:r>
                <a:r>
                  <a:rPr lang="en-US" altLang="ko-KR" sz="2400" baseline="-25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 A</a:t>
                </a:r>
                <a:r>
                  <a:rPr lang="en-US" altLang="ko-KR" sz="2400" baseline="-25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Number of electrons/g = N</a:t>
                </a:r>
                <a:r>
                  <a:rPr lang="en-US" altLang="ko-KR" sz="2400" baseline="-25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400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Z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/A</a:t>
                </a:r>
                <a:r>
                  <a:rPr lang="en-US" altLang="ko-KR" sz="2400" baseline="-25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Electron density = density(</a:t>
                </a:r>
                <a:r>
                  <a:rPr lang="el-GR" altLang="ko-KR" sz="2400" dirty="0" smtClean="0"/>
                  <a:t>ρ</a:t>
                </a:r>
                <a:r>
                  <a:rPr lang="en-US" altLang="ko-KR" sz="2400" baseline="-25000" dirty="0" smtClean="0"/>
                  <a:t>m</a:t>
                </a:r>
                <a:r>
                  <a:rPr lang="en-US" altLang="ko-KR" sz="2400" dirty="0" smtClean="0"/>
                  <a:t> )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number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of electrons/g (</a:t>
                </a:r>
                <a:r>
                  <a:rPr lang="en-US" altLang="ko-KR" sz="2400" dirty="0" smtClean="0"/>
                  <a:t>N</a:t>
                </a:r>
                <a:r>
                  <a:rPr lang="en-US" altLang="ko-KR" sz="2400" baseline="-25000" dirty="0" smtClean="0"/>
                  <a:t>A</a:t>
                </a:r>
                <a:r>
                  <a:rPr lang="en-US" altLang="ko-KR" sz="2400" dirty="0" smtClean="0"/>
                  <a:t> </a:t>
                </a:r>
                <a:r>
                  <a:rPr lang="en-US" altLang="ko-KR" sz="2400" dirty="0"/>
                  <a:t>x </a:t>
                </a:r>
                <a:r>
                  <a:rPr lang="en-US" altLang="ko-KR" sz="2400" dirty="0" smtClean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400" i="1" baseline="-25000" dirty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2400" dirty="0" smtClean="0"/>
                  <a:t>)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                         = 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number of electrons/ cm</a:t>
                </a:r>
                <a:r>
                  <a:rPr lang="en-US" altLang="ko-KR" sz="24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endParaRPr lang="en-US" altLang="ko-KR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456" y="488326"/>
                <a:ext cx="11565501" cy="65182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7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48" y="339634"/>
            <a:ext cx="5357785" cy="46338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  <p:sp>
        <p:nvSpPr>
          <p:cNvPr id="9" name="자유형 8"/>
          <p:cNvSpPr/>
          <p:nvPr/>
        </p:nvSpPr>
        <p:spPr>
          <a:xfrm>
            <a:off x="7476445" y="463460"/>
            <a:ext cx="2876550" cy="1828800"/>
          </a:xfrm>
          <a:custGeom>
            <a:avLst/>
            <a:gdLst>
              <a:gd name="connsiteX0" fmla="*/ 2419350 w 2876550"/>
              <a:gd name="connsiteY0" fmla="*/ 0 h 1828800"/>
              <a:gd name="connsiteX1" fmla="*/ 0 w 2876550"/>
              <a:gd name="connsiteY1" fmla="*/ 1828800 h 1828800"/>
              <a:gd name="connsiteX2" fmla="*/ 2876550 w 2876550"/>
              <a:gd name="connsiteY2" fmla="*/ 371475 h 1828800"/>
              <a:gd name="connsiteX3" fmla="*/ 2419350 w 287655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1828800">
                <a:moveTo>
                  <a:pt x="2419350" y="0"/>
                </a:moveTo>
                <a:lnTo>
                  <a:pt x="0" y="1828800"/>
                </a:lnTo>
                <a:lnTo>
                  <a:pt x="2876550" y="371475"/>
                </a:lnTo>
                <a:lnTo>
                  <a:pt x="2419350" y="0"/>
                </a:lnTo>
                <a:close/>
              </a:path>
            </a:pathLst>
          </a:cu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08112" y="223716"/>
            <a:ext cx="4681538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</a:rPr>
              <a:t>TAR(0) remains the same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</a:rPr>
              <a:t>SAR for sectors are calculated and summed</a:t>
            </a:r>
          </a:p>
          <a:p>
            <a:pPr marL="742950" marR="0" lvl="1" indent="-2857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endParaRPr kumimoji="1" lang="en-US" altLang="zh-TW" sz="20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742950" marR="0" lvl="1" indent="-2857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endParaRPr kumimoji="1" lang="en-US" altLang="zh-TW" sz="20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742950" marR="0" lvl="1" indent="-2857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endParaRPr kumimoji="1" lang="en-US" altLang="zh-TW" sz="20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861139"/>
              </p:ext>
            </p:extLst>
          </p:nvPr>
        </p:nvGraphicFramePr>
        <p:xfrm>
          <a:off x="420083" y="1614487"/>
          <a:ext cx="4540250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4" name="수식" r:id="rId4" imgW="2273040" imgH="482400" progId="Equation.3">
                  <p:embed/>
                </p:oleObj>
              </mc:Choice>
              <mc:Fallback>
                <p:oleObj name="수식" r:id="rId4" imgW="22730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83" y="1614487"/>
                        <a:ext cx="4540250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/>
          <p:cNvSpPr/>
          <p:nvPr/>
        </p:nvSpPr>
        <p:spPr>
          <a:xfrm>
            <a:off x="8391525" y="1276350"/>
            <a:ext cx="647700" cy="676275"/>
          </a:xfrm>
          <a:prstGeom prst="ellipse">
            <a:avLst/>
          </a:prstGeom>
          <a:solidFill>
            <a:schemeClr val="accent2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08112" y="3511385"/>
                <a:ext cx="5106591" cy="2312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000" i="1" spc="12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𝑇𝐴𝑅</m:t>
                        </m:r>
                      </m:e>
                    </m:acc>
                  </m:oMath>
                </a14:m>
                <a:r>
                  <a:rPr lang="en-US" altLang="ko-KR" sz="2000" spc="120" dirty="0" smtClean="0"/>
                  <a:t>= </a:t>
                </a:r>
                <a:r>
                  <a:rPr lang="en-US" altLang="ko-KR" sz="2000" spc="120" dirty="0"/>
                  <a:t>TAR(0</a:t>
                </a:r>
                <a:r>
                  <a:rPr lang="en-US" altLang="ko-KR" sz="2000" spc="120" dirty="0" smtClean="0"/>
                  <a:t>)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000" i="1" spc="12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 spc="120">
                            <a:latin typeface="Cambria Math" panose="02040503050406030204" pitchFamily="18" charset="0"/>
                          </a:rPr>
                          <m:t>𝑆𝐴𝑅</m:t>
                        </m:r>
                      </m:e>
                    </m:acc>
                  </m:oMath>
                </a14:m>
                <a:r>
                  <a:rPr lang="en-US" altLang="ko-KR" sz="2000" spc="120" dirty="0" smtClean="0"/>
                  <a:t> 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2000" spc="120" dirty="0" smtClean="0"/>
                  <a:t>TAR(0)=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pc="12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spc="12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i="1" spc="12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sz="2000" i="1" spc="12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000" i="1" spc="12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𝑑𝑚</m:t>
                        </m:r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2000" spc="120" dirty="0" smtClean="0"/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2000" spc="120" dirty="0" smtClean="0"/>
                  <a:t>%DD =100 x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000" i="1" spc="12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𝑇𝐴𝑅</m:t>
                        </m:r>
                      </m:e>
                    </m:acc>
                  </m:oMath>
                </a14:m>
                <a:r>
                  <a:rPr lang="en-US" altLang="ko-KR" sz="2000" spc="120" dirty="0" smtClean="0"/>
                  <a:t> x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pc="12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pc="120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ko-KR" sz="2000" b="0" i="1" spc="12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000" b="0" i="1" spc="120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000" b="0" i="1" spc="12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2000" b="0" i="1" spc="120" smtClean="0">
                        <a:latin typeface="Cambria Math" panose="02040503050406030204" pitchFamily="18" charset="0"/>
                      </a:rPr>
                      <m:t>𝐵𝑆𝐹</m:t>
                    </m:r>
                  </m:oMath>
                </a14:m>
                <a:r>
                  <a:rPr lang="en-US" altLang="ko-KR" sz="2000" spc="120" dirty="0" smtClean="0"/>
                  <a:t> </a:t>
                </a:r>
                <a:endParaRPr lang="ko-KR" altLang="en-US" sz="2000" spc="12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2" y="3511385"/>
                <a:ext cx="5106591" cy="23126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882999" y="2897097"/>
                <a:ext cx="2943755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pc="120" dirty="0" smtClean="0"/>
                  <a:t>-&gt; </a:t>
                </a:r>
                <a:r>
                  <a:rPr lang="ko-KR" altLang="en-US" spc="120" dirty="0" smtClean="0"/>
                  <a:t>평균</a:t>
                </a:r>
                <a:r>
                  <a:rPr lang="en-US" altLang="ko-KR" spc="120" dirty="0" smtClean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pc="12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spc="120">
                            <a:latin typeface="Cambria Math" panose="02040503050406030204" pitchFamily="18" charset="0"/>
                          </a:rPr>
                          <m:t>𝑆𝐴𝑅</m:t>
                        </m:r>
                      </m:e>
                    </m:acc>
                  </m:oMath>
                </a14:m>
                <a:r>
                  <a:rPr lang="ko-KR" altLang="en-US" dirty="0" smtClean="0"/>
                  <a:t> 을 구한다</a:t>
                </a:r>
                <a:r>
                  <a:rPr lang="en-US" altLang="ko-KR" dirty="0" smtClean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99" y="2897097"/>
                <a:ext cx="2943755" cy="369909"/>
              </a:xfrm>
              <a:prstGeom prst="rect">
                <a:avLst/>
              </a:prstGeom>
              <a:blipFill rotWithShape="0">
                <a:blip r:embed="rId7"/>
                <a:stretch>
                  <a:fillRect l="-1863" t="-8197" r="-6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1975" y="24701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 smtClean="0"/>
              <a:t>Thank</a:t>
            </a:r>
            <a:r>
              <a:rPr lang="ko-KR" altLang="en-US" sz="8000" dirty="0" smtClean="0"/>
              <a:t> </a:t>
            </a:r>
            <a:r>
              <a:rPr lang="en-US" altLang="ko-KR" sz="8000" dirty="0" smtClean="0"/>
              <a:t>You!!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63783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19200" y="1945773"/>
            <a:ext cx="10363200" cy="14700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타원 2"/>
          <p:cNvSpPr/>
          <p:nvPr/>
        </p:nvSpPr>
        <p:spPr bwMode="auto">
          <a:xfrm>
            <a:off x="138545" y="2761673"/>
            <a:ext cx="729673" cy="65412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5" name="타원 4"/>
          <p:cNvSpPr/>
          <p:nvPr/>
        </p:nvSpPr>
        <p:spPr bwMode="auto">
          <a:xfrm>
            <a:off x="2927927" y="2761672"/>
            <a:ext cx="729673" cy="654125"/>
          </a:xfrm>
          <a:prstGeom prst="ellipse">
            <a:avLst/>
          </a:prstGeom>
          <a:solidFill>
            <a:srgbClr val="00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5962073" y="4475018"/>
            <a:ext cx="729673" cy="654125"/>
          </a:xfrm>
          <a:prstGeom prst="ellipse">
            <a:avLst/>
          </a:prstGeom>
          <a:solidFill>
            <a:srgbClr val="00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6382327" y="1083811"/>
            <a:ext cx="729673" cy="65412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 bwMode="auto">
          <a:xfrm>
            <a:off x="979055" y="3088734"/>
            <a:ext cx="1948872" cy="0"/>
          </a:xfrm>
          <a:prstGeom prst="straightConnector1">
            <a:avLst/>
          </a:prstGeom>
          <a:solidFill>
            <a:schemeClr val="accent1"/>
          </a:solidFill>
          <a:ln w="730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직선 화살표 연결선 11"/>
          <p:cNvCxnSpPr/>
          <p:nvPr/>
        </p:nvCxnSpPr>
        <p:spPr bwMode="auto">
          <a:xfrm flipV="1">
            <a:off x="3657600" y="1530099"/>
            <a:ext cx="2669309" cy="1231575"/>
          </a:xfrm>
          <a:prstGeom prst="straightConnector1">
            <a:avLst/>
          </a:prstGeom>
          <a:solidFill>
            <a:schemeClr val="accent1"/>
          </a:solidFill>
          <a:ln w="730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직선 화살표 연결선 13"/>
          <p:cNvCxnSpPr/>
          <p:nvPr/>
        </p:nvCxnSpPr>
        <p:spPr bwMode="auto">
          <a:xfrm>
            <a:off x="3657600" y="3325091"/>
            <a:ext cx="2304473" cy="1149927"/>
          </a:xfrm>
          <a:prstGeom prst="straightConnector1">
            <a:avLst/>
          </a:prstGeom>
          <a:solidFill>
            <a:schemeClr val="accent1"/>
          </a:solidFill>
          <a:ln w="730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927927" y="359146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4000" dirty="0" smtClean="0">
                <a:solidFill>
                  <a:srgbClr val="000000"/>
                </a:solidFill>
              </a:rPr>
              <a:t>전자</a:t>
            </a:r>
            <a:endParaRPr lang="ko-KR" altLang="en-US" sz="40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12" y="3591465"/>
            <a:ext cx="13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4000" dirty="0" smtClean="0">
                <a:solidFill>
                  <a:srgbClr val="000000"/>
                </a:solidFill>
              </a:rPr>
              <a:t>X-</a:t>
            </a:r>
            <a:r>
              <a:rPr lang="ko-KR" altLang="en-US" sz="4000" dirty="0" smtClean="0">
                <a:solidFill>
                  <a:srgbClr val="000000"/>
                </a:solidFill>
              </a:rPr>
              <a:t>선</a:t>
            </a:r>
            <a:endParaRPr lang="ko-KR" altLang="en-US" sz="40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75229" y="5180493"/>
            <a:ext cx="5211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2400" dirty="0" smtClean="0">
                <a:solidFill>
                  <a:srgbClr val="000000"/>
                </a:solidFill>
              </a:rPr>
              <a:t>입사한 </a:t>
            </a:r>
            <a:r>
              <a:rPr lang="en-US" altLang="ko-KR" sz="2400" dirty="0" smtClean="0">
                <a:solidFill>
                  <a:srgbClr val="000000"/>
                </a:solidFill>
              </a:rPr>
              <a:t>X</a:t>
            </a:r>
            <a:r>
              <a:rPr lang="ko-KR" altLang="en-US" sz="2400" dirty="0" smtClean="0">
                <a:solidFill>
                  <a:srgbClr val="000000"/>
                </a:solidFill>
              </a:rPr>
              <a:t>선 에너지 대부분을</a:t>
            </a:r>
            <a:endParaRPr lang="en-US" altLang="ko-KR" sz="2400" dirty="0" smtClean="0">
              <a:solidFill>
                <a:srgbClr val="000000"/>
              </a:solidFill>
            </a:endParaRPr>
          </a:p>
          <a:p>
            <a:pPr latinLnBrk="0"/>
            <a:r>
              <a:rPr lang="ko-KR" altLang="en-US" sz="2400" dirty="0" smtClean="0">
                <a:solidFill>
                  <a:srgbClr val="000000"/>
                </a:solidFill>
              </a:rPr>
              <a:t> </a:t>
            </a:r>
            <a:r>
              <a:rPr lang="ko-KR" altLang="en-US" sz="2400" dirty="0" err="1" smtClean="0">
                <a:solidFill>
                  <a:srgbClr val="000000"/>
                </a:solidFill>
              </a:rPr>
              <a:t>인체내에서</a:t>
            </a:r>
            <a:r>
              <a:rPr lang="ko-KR" altLang="en-US" sz="2400" dirty="0" smtClean="0">
                <a:solidFill>
                  <a:srgbClr val="000000"/>
                </a:solidFill>
              </a:rPr>
              <a:t> 전달받은 </a:t>
            </a:r>
            <a:r>
              <a:rPr lang="ko-KR" altLang="en-US" sz="2400" dirty="0" smtClean="0">
                <a:solidFill>
                  <a:srgbClr val="FF0000"/>
                </a:solidFill>
              </a:rPr>
              <a:t>일차</a:t>
            </a:r>
            <a:r>
              <a:rPr lang="ko-KR" altLang="en-US" sz="2400" dirty="0" smtClean="0">
                <a:solidFill>
                  <a:srgbClr val="000000"/>
                </a:solidFill>
              </a:rPr>
              <a:t> 고속전자</a:t>
            </a:r>
            <a:endParaRPr lang="en-US" altLang="ko-KR" sz="2400" dirty="0" smtClean="0">
              <a:solidFill>
                <a:srgbClr val="000000"/>
              </a:solidFill>
            </a:endParaRPr>
          </a:p>
          <a:p>
            <a:pPr latinLnBrk="0"/>
            <a:endParaRPr lang="ko-KR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74666" y="1832009"/>
            <a:ext cx="2991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1600" dirty="0" smtClean="0">
                <a:solidFill>
                  <a:srgbClr val="000000"/>
                </a:solidFill>
              </a:rPr>
              <a:t>인체와 에너지 전달을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pPr latinLnBrk="0"/>
            <a:r>
              <a:rPr lang="ko-KR" altLang="en-US" sz="1600" dirty="0" smtClean="0">
                <a:solidFill>
                  <a:srgbClr val="000000"/>
                </a:solidFill>
              </a:rPr>
              <a:t>하지 않고 밖으로 빠져 나가는 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rgbClr val="000000"/>
                </a:solidFill>
              </a:rPr>
              <a:t>X-</a:t>
            </a:r>
            <a:r>
              <a:rPr lang="ko-KR" altLang="en-US" sz="1600" dirty="0" smtClean="0">
                <a:solidFill>
                  <a:srgbClr val="000000"/>
                </a:solidFill>
              </a:rPr>
              <a:t>선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8567" y="384924"/>
            <a:ext cx="9645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b="1" dirty="0" smtClean="0">
                <a:solidFill>
                  <a:srgbClr val="FF0000"/>
                </a:solidFill>
              </a:rPr>
              <a:t>인체 내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Compton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 상호작용에 의한 에너지 전달과정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9232328" y="2294859"/>
            <a:ext cx="474506" cy="487317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8968508" y="5854226"/>
            <a:ext cx="577273" cy="506343"/>
          </a:xfrm>
          <a:prstGeom prst="ellipse">
            <a:avLst/>
          </a:prstGeom>
          <a:solidFill>
            <a:srgbClr val="00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6771396" y="4876223"/>
            <a:ext cx="2304473" cy="1149927"/>
          </a:xfrm>
          <a:prstGeom prst="straightConnector1">
            <a:avLst/>
          </a:prstGeom>
          <a:solidFill>
            <a:schemeClr val="accent1"/>
          </a:solidFill>
          <a:ln w="730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화살표 연결선 25"/>
          <p:cNvCxnSpPr/>
          <p:nvPr/>
        </p:nvCxnSpPr>
        <p:spPr bwMode="auto">
          <a:xfrm flipV="1">
            <a:off x="6691746" y="2680785"/>
            <a:ext cx="2581563" cy="192816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9469581" y="1817805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2000" dirty="0" smtClean="0">
                <a:solidFill>
                  <a:srgbClr val="000000"/>
                </a:solidFill>
              </a:rPr>
              <a:t>방사화</a:t>
            </a:r>
            <a:endParaRPr lang="en-US" altLang="ko-KR" sz="2000" dirty="0" smtClean="0">
              <a:solidFill>
                <a:srgbClr val="000000"/>
              </a:solidFill>
            </a:endParaRPr>
          </a:p>
          <a:p>
            <a:pPr latinLnBrk="0"/>
            <a:r>
              <a:rPr lang="en-US" altLang="ko-KR" sz="2000" dirty="0" smtClean="0">
                <a:solidFill>
                  <a:srgbClr val="000000"/>
                </a:solidFill>
              </a:rPr>
              <a:t>X-</a:t>
            </a:r>
            <a:r>
              <a:rPr lang="ko-KR" altLang="en-US" sz="2000" dirty="0" smtClean="0">
                <a:solidFill>
                  <a:srgbClr val="000000"/>
                </a:solidFill>
              </a:rPr>
              <a:t>선</a:t>
            </a:r>
            <a:endParaRPr lang="ko-KR" altLang="en-US" sz="2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11676" y="4826550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2800" dirty="0" smtClean="0">
                <a:solidFill>
                  <a:srgbClr val="000000"/>
                </a:solidFill>
              </a:rPr>
              <a:t>매질에 흡수된</a:t>
            </a:r>
            <a:endParaRPr lang="en-US" altLang="ko-KR" sz="2800" dirty="0" smtClean="0">
              <a:solidFill>
                <a:srgbClr val="000000"/>
              </a:solidFill>
            </a:endParaRPr>
          </a:p>
          <a:p>
            <a:pPr latinLnBrk="0"/>
            <a:r>
              <a:rPr lang="ko-KR" altLang="en-US" sz="2800" dirty="0" smtClean="0">
                <a:solidFill>
                  <a:srgbClr val="FF0000"/>
                </a:solidFill>
              </a:rPr>
              <a:t>이차</a:t>
            </a:r>
            <a:r>
              <a:rPr lang="ko-KR" altLang="en-US" sz="2800" dirty="0" smtClean="0">
                <a:solidFill>
                  <a:srgbClr val="000000"/>
                </a:solidFill>
              </a:rPr>
              <a:t>전자에너지</a:t>
            </a:r>
            <a:endParaRPr lang="ko-KR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0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142406" y="308693"/>
                <a:ext cx="11974725" cy="6310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57300" lvl="2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치료용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MV beam-&gt; </a:t>
                </a:r>
                <a:r>
                  <a:rPr lang="ko-KR" alt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Compton effect </a:t>
                </a:r>
                <a:r>
                  <a:rPr lang="ko-KR" alt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주요 상호작용 </a:t>
                </a:r>
                <a:endParaRPr lang="en-US" altLang="ko-KR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14500" lvl="3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원자핵과 </a:t>
                </a:r>
                <a:r>
                  <a:rPr lang="ko-KR" alt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상호작용 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 , </a:t>
                </a:r>
                <a:r>
                  <a:rPr lang="ko-KR" alt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4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매질내</a:t>
                </a:r>
                <a:r>
                  <a:rPr lang="ko-KR" alt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전자</a:t>
                </a:r>
                <a:r>
                  <a:rPr lang="ko-KR" alt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와 상호작용</a:t>
                </a:r>
                <a:endParaRPr lang="en-US" altLang="ko-KR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14500" lvl="3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원자번호 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Z </a:t>
                </a:r>
                <a:r>
                  <a:rPr lang="ko-KR" alt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에 무관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en-US" altLang="ko-KR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14500" lvl="3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σ/</a:t>
                </a:r>
                <a:r>
                  <a:rPr lang="el-GR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ρ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(Compton mass attenuation coefficient)</a:t>
                </a:r>
                <a:r>
                  <a:rPr lang="ko-KR" alt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en-US" altLang="ko-KR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lvl="3">
                  <a:lnSpc>
                    <a:spcPct val="200000"/>
                  </a:lnSpc>
                </a:pP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     = 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cm</a:t>
                </a:r>
                <a:r>
                  <a:rPr lang="en-US" altLang="ko-KR" sz="24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-1 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/gcm</a:t>
                </a:r>
                <a:r>
                  <a:rPr lang="en-US" altLang="ko-KR" sz="24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-3 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=1</a:t>
                </a:r>
                <a:r>
                  <a:rPr lang="en-US" altLang="ko-KR" sz="24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/(g cm</a:t>
                </a:r>
                <a:r>
                  <a:rPr lang="en-US" altLang="ko-KR" sz="24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= </a:t>
                </a:r>
                <a:r>
                  <a:rPr lang="en-US" altLang="ko-KR" sz="24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fluence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:r>
                  <a:rPr lang="el-GR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ϕ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)/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</a:t>
                </a:r>
              </a:p>
              <a:p>
                <a:pPr marL="2171700" lvl="4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단위질량당 </a:t>
                </a:r>
                <a:r>
                  <a:rPr lang="ko-KR" altLang="en-US" sz="24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전자수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</a:t>
                </a:r>
                <a:r>
                  <a:rPr lang="el-GR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ϕ</a:t>
                </a:r>
                <a:r>
                  <a:rPr lang="en-US" altLang="ko-K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/g  = number 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of electrons/g (</a:t>
                </a:r>
                <a:r>
                  <a:rPr lang="en-US" altLang="ko-KR" sz="2400" dirty="0"/>
                  <a:t>N</a:t>
                </a:r>
                <a:r>
                  <a:rPr lang="en-US" altLang="ko-KR" sz="2400" baseline="-25000" dirty="0"/>
                  <a:t>A</a:t>
                </a:r>
                <a:r>
                  <a:rPr lang="en-US" altLang="ko-KR" sz="2400" dirty="0"/>
                  <a:t> x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400" i="1" baseline="-25000" dirty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2400" dirty="0"/>
                  <a:t>)</a:t>
                </a:r>
                <a:r>
                  <a:rPr lang="en-US" altLang="ko-KR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171700" lvl="4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14500" lvl="3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06" y="308693"/>
                <a:ext cx="11974725" cy="63103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78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948175" y="989022"/>
                <a:ext cx="10901550" cy="5219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임의의 물질로 </a:t>
                </a:r>
                <a:r>
                  <a:rPr lang="ko-KR" altLang="en-US" sz="20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물팬톰을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대체하기 위한 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 </a:t>
                </a:r>
                <a:r>
                  <a:rPr lang="ko-KR" alt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조건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endParaRPr lang="en-US" altLang="ko-KR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+mj-ea"/>
                  <a:buAutoNum type="circleNumDbPlain"/>
                </a:pP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유효 </a:t>
                </a:r>
                <a:r>
                  <a:rPr lang="ko-KR" altLang="en-US" sz="20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원자수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Effective 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atomic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number =  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bar>
                  </m:oMath>
                </a14:m>
                <a:r>
                  <a:rPr lang="en-US" altLang="ko-KR" sz="2000" dirty="0"/>
                  <a:t>) =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(</m:t>
                        </m:r>
                        <m:f>
                          <m:f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0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sz="20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000" dirty="0"/>
                          <m:t>))</m:t>
                        </m:r>
                      </m:e>
                    </m:nary>
                  </m:oMath>
                </a14:m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인체에서 거의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일정</a:t>
                </a:r>
                <a:endPara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+mj-ea"/>
                  <a:buAutoNum type="circleNumDbPlain"/>
                </a:pP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gram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당 </a:t>
                </a:r>
                <a:r>
                  <a:rPr lang="ko-KR" altLang="en-US" sz="20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전자수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N</a:t>
                </a:r>
                <a:r>
                  <a:rPr lang="en-US" altLang="ko-KR" sz="20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0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Z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/A</a:t>
                </a:r>
                <a:r>
                  <a:rPr lang="en-US" altLang="ko-KR" sz="20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</a:t>
                </a:r>
              </a:p>
              <a:p>
                <a:pPr marL="914400" lvl="1" indent="-457200">
                  <a:lnSpc>
                    <a:spcPct val="200000"/>
                  </a:lnSpc>
                  <a:buFont typeface="+mj-ea"/>
                  <a:buAutoNum type="circleNumDbPlain"/>
                </a:pP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Mass density = </a:t>
                </a:r>
                <a:r>
                  <a:rPr lang="el-GR" altLang="ko-KR" sz="2000" dirty="0" smtClean="0"/>
                  <a:t>ρ</a:t>
                </a:r>
                <a:r>
                  <a:rPr lang="en-US" altLang="ko-KR" sz="2000" baseline="-25000" dirty="0"/>
                  <a:t>m</a:t>
                </a:r>
                <a:endParaRPr lang="en-US" altLang="ko-KR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물팬톰을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대체하는 </a:t>
                </a:r>
                <a:r>
                  <a:rPr lang="ko-KR" altLang="en-US" sz="2000" dirty="0" err="1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물등가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000" dirty="0" err="1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팬톰은</a:t>
                </a:r>
                <a:r>
                  <a:rPr lang="ko-KR" altLang="en-US" sz="2000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위의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조건을 만족해야 </a:t>
                </a: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함</a:t>
                </a:r>
                <a:endParaRPr lang="en-US" altLang="ko-KR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 x 2 x 3 = 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</a:t>
                </a:r>
                <a:r>
                  <a:rPr lang="en-US" altLang="ko-KR" sz="20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Z /A</a:t>
                </a:r>
                <a:r>
                  <a:rPr lang="en-US" altLang="ko-KR" sz="20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 </a:t>
                </a:r>
                <a:r>
                  <a:rPr lang="en-US" altLang="ko-KR" sz="2000" baseline="-25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 </a:t>
                </a:r>
                <a:r>
                  <a:rPr lang="el-GR" altLang="ko-KR" sz="2000" dirty="0"/>
                  <a:t>ρ</a:t>
                </a:r>
                <a:r>
                  <a:rPr lang="en-US" altLang="ko-KR" sz="2000" baseline="-25000" dirty="0"/>
                  <a:t>m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</a:t>
                </a:r>
                <a:r>
                  <a:rPr lang="en-US" altLang="ko-KR" sz="2000" baseline="-25000" dirty="0" smtClean="0"/>
                  <a:t> </a:t>
                </a:r>
                <a:r>
                  <a:rPr lang="el-GR" altLang="ko-KR" sz="2000" dirty="0">
                    <a:solidFill>
                      <a:srgbClr val="FF0000"/>
                    </a:solidFill>
                  </a:rPr>
                  <a:t>ρ</a:t>
                </a:r>
                <a:r>
                  <a:rPr lang="en-US" altLang="ko-KR" sz="2000" baseline="-25000" dirty="0">
                    <a:solidFill>
                      <a:srgbClr val="FF0000"/>
                    </a:solidFill>
                  </a:rPr>
                  <a:t> e 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</a:t>
                </a:r>
                <a:r>
                  <a:rPr lang="en-US" altLang="ko-KR" sz="20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electron density</a:t>
                </a:r>
                <a:r>
                  <a:rPr lang="en-US" altLang="ko-KR" sz="2000" baseline="-25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Number </a:t>
                </a:r>
                <a:r>
                  <a:rPr lang="en-US" altLang="ko-KR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of electrons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 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cm</a:t>
                </a:r>
                <a:r>
                  <a:rPr lang="en-US" altLang="ko-KR" sz="2000" baseline="30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endParaRPr lang="en-US" altLang="ko-KR" sz="2000" dirty="0" smtClean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결론적으로  </a:t>
                </a:r>
                <a:r>
                  <a:rPr lang="ko-KR" altLang="en-US" sz="2000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전자밀도가 동일하거나 비슷해야 </a:t>
                </a:r>
                <a:r>
                  <a:rPr lang="ko-KR" altLang="en-US" sz="2000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함</a:t>
                </a:r>
                <a:r>
                  <a:rPr lang="en-US" altLang="ko-K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ko-KR" altLang="en-US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75" y="989022"/>
                <a:ext cx="10901550" cy="5219762"/>
              </a:xfrm>
              <a:prstGeom prst="rect">
                <a:avLst/>
              </a:prstGeom>
              <a:blipFill rotWithShape="0">
                <a:blip r:embed="rId2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91762" y="314371"/>
            <a:ext cx="10515600" cy="764935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b="1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ko-KR" sz="2800" b="1" dirty="0" smtClean="0">
                <a:solidFill>
                  <a:srgbClr val="FF0000"/>
                </a:solidFill>
                <a:latin typeface="+mj-ea"/>
              </a:rPr>
              <a:t>Compton </a:t>
            </a:r>
            <a:r>
              <a:rPr lang="ko-KR" altLang="en-US" sz="2800" b="1" dirty="0" smtClean="0">
                <a:solidFill>
                  <a:srgbClr val="FF0000"/>
                </a:solidFill>
                <a:latin typeface="+mj-ea"/>
              </a:rPr>
              <a:t>상호</a:t>
            </a:r>
            <a:r>
              <a:rPr lang="en-US" altLang="ko-KR" sz="2800" b="1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sz="2800" b="1" dirty="0" smtClean="0">
                <a:solidFill>
                  <a:srgbClr val="FF0000"/>
                </a:solidFill>
                <a:latin typeface="+mj-ea"/>
              </a:rPr>
              <a:t>작용에서의</a:t>
            </a:r>
            <a:r>
              <a:rPr lang="en-US" altLang="ko-KR" sz="2800" b="1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sz="2800" b="1" dirty="0" smtClean="0">
                <a:solidFill>
                  <a:srgbClr val="FF0000"/>
                </a:solidFill>
                <a:latin typeface="+mj-ea"/>
              </a:rPr>
              <a:t>이상적인 </a:t>
            </a:r>
            <a:r>
              <a:rPr lang="ko-KR" altLang="en-US" sz="2800" b="1" dirty="0" err="1" smtClean="0">
                <a:solidFill>
                  <a:srgbClr val="FF0000"/>
                </a:solidFill>
                <a:latin typeface="+mj-ea"/>
              </a:rPr>
              <a:t>팬톰</a:t>
            </a:r>
            <a:r>
              <a:rPr lang="ko-KR" altLang="en-US" sz="2800" b="1" dirty="0" smtClean="0">
                <a:solidFill>
                  <a:srgbClr val="FF0000"/>
                </a:solidFill>
                <a:latin typeface="+mj-ea"/>
              </a:rPr>
              <a:t> 조건</a:t>
            </a:r>
            <a:r>
              <a:rPr lang="en-US" altLang="ko-KR" sz="2800" b="1" dirty="0" smtClean="0">
                <a:solidFill>
                  <a:srgbClr val="FF0000"/>
                </a:solidFill>
                <a:latin typeface="+mj-ea"/>
              </a:rPr>
              <a:t/>
            </a:r>
            <a:br>
              <a:rPr lang="en-US" altLang="ko-KR" sz="2800" b="1" dirty="0" smtClean="0">
                <a:solidFill>
                  <a:srgbClr val="FF0000"/>
                </a:solidFill>
                <a:latin typeface="+mj-ea"/>
              </a:rPr>
            </a:br>
            <a:endParaRPr lang="ko-KR" altLang="en-US" sz="2800" b="1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6066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table9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0" y="1761096"/>
            <a:ext cx="5176548" cy="304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450112" y="873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80873" y="277318"/>
            <a:ext cx="451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</a:rPr>
              <a:t>선량측정에 사용되는 여러 </a:t>
            </a:r>
            <a:r>
              <a:rPr lang="ko-KR" altLang="en-US" sz="2400" dirty="0" err="1" smtClean="0">
                <a:solidFill>
                  <a:srgbClr val="FF0000"/>
                </a:solidFill>
              </a:rPr>
              <a:t>팬톰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6576" y="1201014"/>
            <a:ext cx="67680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Lucite, Polystyrene –</a:t>
            </a:r>
            <a:r>
              <a:rPr lang="ko-KR" altLang="en-US" dirty="0" smtClean="0"/>
              <a:t>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많이 사용하는 </a:t>
            </a:r>
            <a:r>
              <a:rPr lang="ko-KR" altLang="en-US" dirty="0" err="1" smtClean="0"/>
              <a:t>팬톰</a:t>
            </a:r>
            <a:endParaRPr lang="en-US" altLang="ko-KR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단점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질량밀도의 </a:t>
            </a:r>
            <a:r>
              <a:rPr lang="ko-KR" altLang="en-US" dirty="0" smtClean="0"/>
              <a:t>폭이 큼</a:t>
            </a:r>
            <a:endParaRPr lang="en-US" altLang="ko-KR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장점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질량당 </a:t>
            </a:r>
            <a:r>
              <a:rPr lang="ko-KR" altLang="en-US" dirty="0" smtClean="0"/>
              <a:t>전자수가 일정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선량측정 가능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Anthropomorphic phantom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모델명 </a:t>
            </a:r>
            <a:r>
              <a:rPr lang="en-US" altLang="ko-KR" dirty="0" smtClean="0"/>
              <a:t>Anderson </a:t>
            </a:r>
            <a:r>
              <a:rPr lang="en-US" altLang="ko-KR" dirty="0" err="1" smtClean="0"/>
              <a:t>Rando</a:t>
            </a:r>
            <a:r>
              <a:rPr lang="en-US" altLang="ko-KR" dirty="0" smtClean="0"/>
              <a:t> Phantom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- </a:t>
            </a:r>
            <a:r>
              <a:rPr lang="ko-KR" altLang="en-US" dirty="0" smtClean="0"/>
              <a:t>여러 </a:t>
            </a:r>
            <a:r>
              <a:rPr lang="ko-KR" altLang="en-US" dirty="0" smtClean="0"/>
              <a:t>개의 밀도를 가진 </a:t>
            </a:r>
            <a:r>
              <a:rPr lang="ko-KR" altLang="en-US" dirty="0" err="1" smtClean="0"/>
              <a:t>팬톰을</a:t>
            </a:r>
            <a:r>
              <a:rPr lang="ko-KR" altLang="en-US" dirty="0" smtClean="0"/>
              <a:t> 삽입</a:t>
            </a:r>
            <a:endParaRPr lang="en-US" altLang="ko-KR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- </a:t>
            </a:r>
            <a:r>
              <a:rPr lang="ko-KR" altLang="en-US" dirty="0" smtClean="0"/>
              <a:t>인체 </a:t>
            </a:r>
            <a:r>
              <a:rPr lang="ko-KR" altLang="en-US" dirty="0" smtClean="0"/>
              <a:t>조직의 </a:t>
            </a:r>
            <a:r>
              <a:rPr lang="ko-KR" altLang="en-US" dirty="0" smtClean="0"/>
              <a:t>선량측정 용이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523" y="3704871"/>
            <a:ext cx="1218054" cy="14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17809</TotalTime>
  <Words>2726</Words>
  <Application>Microsoft Office PowerPoint</Application>
  <PresentationFormat>와이드스크린</PresentationFormat>
  <Paragraphs>583</Paragraphs>
  <Slides>51</Slides>
  <Notes>8</Notes>
  <HiddenSlides>1</HiddenSlides>
  <MMClips>0</MMClips>
  <ScaleCrop>false</ScaleCrop>
  <HeadingPairs>
    <vt:vector size="8" baseType="variant">
      <vt:variant>
        <vt:lpstr>사용한 글꼴</vt:lpstr>
      </vt:variant>
      <vt:variant>
        <vt:i4>28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51</vt:i4>
      </vt:variant>
    </vt:vector>
  </HeadingPairs>
  <TitlesOfParts>
    <vt:vector size="86" baseType="lpstr">
      <vt:lpstr>標楷體</vt:lpstr>
      <vt:lpstr>Helvetica 45 Light</vt:lpstr>
      <vt:lpstr>HelveticaNeueLTPro-Lt</vt:lpstr>
      <vt:lpstr>Monotype Sorts</vt:lpstr>
      <vt:lpstr>MS Mincho</vt:lpstr>
      <vt:lpstr>ＭＳ Ｐゴシック</vt:lpstr>
      <vt:lpstr>ＭＳ Ｐゴシック</vt:lpstr>
      <vt:lpstr>ＭＳ Ｐ明朝</vt:lpstr>
      <vt:lpstr>OEEGK K+ Times LT Std</vt:lpstr>
      <vt:lpstr>OEEGK L+ Times LT Std</vt:lpstr>
      <vt:lpstr>新細明體</vt:lpstr>
      <vt:lpstr>Roboto Light</vt:lpstr>
      <vt:lpstr>굴림</vt:lpstr>
      <vt:lpstr>맑은 고딕</vt:lpstr>
      <vt:lpstr>맑은고딕</vt:lpstr>
      <vt:lpstr>맑은고딕(제목)</vt:lpstr>
      <vt:lpstr>바탕</vt:lpstr>
      <vt:lpstr>신명조</vt:lpstr>
      <vt:lpstr>한양센스체</vt:lpstr>
      <vt:lpstr>Arial</vt:lpstr>
      <vt:lpstr>Calibri</vt:lpstr>
      <vt:lpstr>Cambria Math</vt:lpstr>
      <vt:lpstr>Century</vt:lpstr>
      <vt:lpstr>Symbol</vt:lpstr>
      <vt:lpstr>Tahoma</vt:lpstr>
      <vt:lpstr>Times New Roman</vt:lpstr>
      <vt:lpstr>Trebuchet MS</vt:lpstr>
      <vt:lpstr>Wingdings</vt:lpstr>
      <vt:lpstr>Office 테마</vt:lpstr>
      <vt:lpstr>3_기본 디자인</vt:lpstr>
      <vt:lpstr>5_기본 디자인</vt:lpstr>
      <vt:lpstr>4_기본 디자인</vt:lpstr>
      <vt:lpstr>수식</vt:lpstr>
      <vt:lpstr>Microsoft Equation 3.0</vt:lpstr>
      <vt:lpstr>方程式</vt:lpstr>
      <vt:lpstr>  </vt:lpstr>
      <vt:lpstr>PowerPoint 프레젠테이션</vt:lpstr>
      <vt:lpstr>PowerPoint 프레젠테이션</vt:lpstr>
      <vt:lpstr>9.1 Phantom </vt:lpstr>
      <vt:lpstr>용어 정리</vt:lpstr>
      <vt:lpstr>PowerPoint 프레젠테이션</vt:lpstr>
      <vt:lpstr>PowerPoint 프레젠테이션</vt:lpstr>
      <vt:lpstr> Compton 상호 작용에서의 이상적인 팬톰 조건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9.2 Depth dose distribution</vt:lpstr>
      <vt:lpstr>9.3 Percentage depth dose(PDD)</vt:lpstr>
      <vt:lpstr>A. Dependence on beam quality and depth</vt:lpstr>
      <vt:lpstr>PowerPoint 프레젠테이션</vt:lpstr>
      <vt:lpstr>PowerPoint 프레젠테이션</vt:lpstr>
      <vt:lpstr>PowerPoint 프레젠테이션</vt:lpstr>
      <vt:lpstr>B. Effect of field size(FS) and shape</vt:lpstr>
      <vt:lpstr>PowerPoint 프레젠테이션</vt:lpstr>
      <vt:lpstr>B. Effect of field size and shape  </vt:lpstr>
      <vt:lpstr>PowerPoint 프레젠테이션</vt:lpstr>
      <vt:lpstr> C. Dependence on SSD</vt:lpstr>
      <vt:lpstr>Maynard F factor에 대한 해석 ( PDD dependence on SSD)</vt:lpstr>
      <vt:lpstr>PowerPoint 프레젠테이션</vt:lpstr>
      <vt:lpstr>PowerPoint 프레젠테이션</vt:lpstr>
      <vt:lpstr>9.4 Tissue Air Ratio(TAR)</vt:lpstr>
      <vt:lpstr>PowerPoint 프레젠테이션</vt:lpstr>
      <vt:lpstr>PowerPoint 프레젠테이션</vt:lpstr>
      <vt:lpstr>PowerPoint 프레젠테이션</vt:lpstr>
      <vt:lpstr>TAR(TPR) table</vt:lpstr>
      <vt:lpstr>PowerPoint 프레젠테이션</vt:lpstr>
      <vt:lpstr>PowerPoint 프레젠테이션</vt:lpstr>
      <vt:lpstr>C. Relationship  Between TAR and PDD</vt:lpstr>
      <vt:lpstr>PowerPoint 프레젠테이션</vt:lpstr>
      <vt:lpstr>C.1  TAR 을 이용한 SSD변화에 따른 PDD 계산 </vt:lpstr>
      <vt:lpstr>PowerPoint 프레젠테이션</vt:lpstr>
      <vt:lpstr>D. Calculation of dose in Rotation therapy</vt:lpstr>
      <vt:lpstr>D. Calculation of dose in Rotation therapy</vt:lpstr>
      <vt:lpstr>9.5 Scatter – Air Ratio</vt:lpstr>
      <vt:lpstr>PowerPoint 프레젠테이션</vt:lpstr>
      <vt:lpstr>PowerPoint 프레젠테이션</vt:lpstr>
      <vt:lpstr>Thank You!!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김기환</dc:creator>
  <cp:lastModifiedBy>김 기환</cp:lastModifiedBy>
  <cp:revision>396</cp:revision>
  <dcterms:created xsi:type="dcterms:W3CDTF">2017-04-25T06:39:33Z</dcterms:created>
  <dcterms:modified xsi:type="dcterms:W3CDTF">2020-06-12T03:04:52Z</dcterms:modified>
</cp:coreProperties>
</file>